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5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307"/>
    <a:srgbClr val="5F5F5F"/>
    <a:srgbClr val="B2B2B2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 autoAdjust="0"/>
  </p:normalViewPr>
  <p:slideViewPr>
    <p:cSldViewPr>
      <p:cViewPr varScale="1">
        <p:scale>
          <a:sx n="72" d="100"/>
          <a:sy n="72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Rectangle 18">
            <a:extLst>
              <a:ext uri="{FF2B5EF4-FFF2-40B4-BE49-F238E27FC236}">
                <a16:creationId xmlns:a16="http://schemas.microsoft.com/office/drawing/2014/main" id="{7AAB83EE-9264-4012-A817-4F9A617278C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6611938"/>
            <a:ext cx="9144000" cy="2603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92" name="Picture 20">
            <a:extLst>
              <a:ext uri="{FF2B5EF4-FFF2-40B4-BE49-F238E27FC236}">
                <a16:creationId xmlns:a16="http://schemas.microsoft.com/office/drawing/2014/main" id="{B68A987A-1ADE-4DAD-8A87-FD5CFE193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7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51BE2230-1966-466D-BC49-2F89F1FA42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371600" y="5867400"/>
            <a:ext cx="6553200" cy="5334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>
                <a:solidFill>
                  <a:schemeClr val="tx2"/>
                </a:solidFill>
                <a:latin typeface="Verdana" panose="020B0604030504040204" pitchFamily="34" charset="0"/>
              </a:defRPr>
            </a:lvl1pPr>
          </a:lstStyle>
          <a:p>
            <a:pPr lvl="0"/>
            <a:r>
              <a:rPr lang="es-ES" altLang="en-US" noProof="0"/>
              <a:t>Haga clic para modificar el estilo de subtítulo del patrón</a:t>
            </a:r>
            <a:endParaRPr lang="en-US" altLang="en-US" noProof="0"/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2E262510-24D8-417E-A919-BCE620F2B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238" y="228600"/>
            <a:ext cx="11477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>
                <a:solidFill>
                  <a:schemeClr val="tx2"/>
                </a:solidFill>
              </a:rPr>
              <a:t>Company</a:t>
            </a:r>
          </a:p>
          <a:p>
            <a:r>
              <a:rPr lang="en-US" altLang="en-US" sz="2400" b="1"/>
              <a:t>LOGO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A1701B1C-0DEB-4F89-85F8-72DFA191EFE2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0" y="4868863"/>
            <a:ext cx="9144000" cy="720725"/>
          </a:xfr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extLst>
            <a:ext uri="{AF507438-7753-43E0-B8FC-AC1667EBCBE1}">
              <a14:hiddenEffects xmlns:a14="http://schemas.microsoft.com/office/drawing/2010/main">
                <a:effectLst>
                  <a:outerShdw dist="81320" dir="3080412" algn="ctr" rotWithShape="0">
                    <a:schemeClr val="tx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s-ES" altLang="ko-KR" noProof="0"/>
              <a:t>Haga clic para modificar el estilo de título del patrón</a:t>
            </a:r>
            <a:endParaRPr lang="en-US" altLang="ko-KR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72441-2832-4D26-9B3E-E5436C74A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D62D14F-939D-46CC-8B57-E5F99A444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DAE3D55-A0F4-4DCA-AF17-F255DD7716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C1E7A6-0B64-429F-BAEC-EA98AD33C7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2CE3A-9565-45D2-A949-FEEC06D306AE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1126C278-FEFA-40A1-BC90-224DD6DA288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652667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0267D3-510F-49F6-9246-546240466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14550" cy="6248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201FF08-ACDF-4426-97A7-5401E1EBE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191250" cy="62484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1EEABA-F182-49A7-96EF-86ED7CA934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75A9C96-5D7D-4FA0-83B1-900271EC7C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17CEEA-8AF7-4515-8D40-9012C1525BB7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946763D7-80CF-46B2-BE29-C547DEDEA615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55974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3BA13E-CCCA-4A20-870C-171DA36B6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563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abla 2">
            <a:extLst>
              <a:ext uri="{FF2B5EF4-FFF2-40B4-BE49-F238E27FC236}">
                <a16:creationId xmlns:a16="http://schemas.microsoft.com/office/drawing/2014/main" id="{EF5D95F9-5306-4AF0-ACAA-66DFBB49F7C8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152525"/>
            <a:ext cx="8229600" cy="5248275"/>
          </a:xfrm>
        </p:spPr>
        <p:txBody>
          <a:bodyPr/>
          <a:lstStyle/>
          <a:p>
            <a:r>
              <a:rPr lang="es-ES"/>
              <a:t>Haga clic en el icono para agregar una tabla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30A1525-F5D2-4DB8-9149-27D1BE980D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867400" y="646112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0C8E0B-D290-4142-997D-FB33AEF0C7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505200" y="64611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AE77FE9-2AEB-4307-AED3-4A9E5EC5BAB4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0A489DDC-29A9-43DC-9A12-28ACBD4B60B5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4288" y="838200"/>
            <a:ext cx="84582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09324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E5FF9B-4921-4181-AE9C-534FD18F2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2873BF-2A43-4C6E-89D4-FD9C58F45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97D34EA-F828-403E-8AE6-DC53603D6D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3CC2350-9FA7-4AFA-A607-80C703851F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1A574E-BAF2-4BD0-9E94-F4DB182D0B27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50346D0C-4188-4170-94E0-11D6464A792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316422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98BA3-F2C8-49A5-B707-599472295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8CD8DA-91B6-4B22-837B-251D1C8A7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614D3A0-7B24-4ED0-A1EE-3251547785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145E06-9871-4A8B-897A-A8407C82CB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334EA4-7E53-41F2-95DD-2837F17BEAD0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6" name="Marcador de fecha 5">
            <a:extLst>
              <a:ext uri="{FF2B5EF4-FFF2-40B4-BE49-F238E27FC236}">
                <a16:creationId xmlns:a16="http://schemas.microsoft.com/office/drawing/2014/main" id="{DA42F869-A491-4119-8972-2F95C36865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56884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A1ACB-405E-4A33-B037-0BBF37002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A5FBC2-C097-4ECD-A36E-AA9C9480EF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52525"/>
            <a:ext cx="4038600" cy="52482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3C4766-B3AA-45FB-814F-872260CBF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152525"/>
            <a:ext cx="4038600" cy="524827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2CE2DC-6536-4991-8DFE-0C76CA3DFC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3ABC66-5DC0-49A1-8691-FF881ED1FD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177158-57C2-448D-B8C0-EC02CD683527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38C9F4-AD71-46AF-AB1F-F43336D4FE6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66886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BA1ED-E68B-4B89-8C60-62E5C3B57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C5EA1F-6EF4-406A-B275-2FF3EDBA2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846D72-B986-43FA-AF86-98A6DCCD4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40BE7D-08A8-4E4B-AD0C-AD5407250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C83EEC3-275E-45B8-9B4E-A124BE9BD2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pie de página 6">
            <a:extLst>
              <a:ext uri="{FF2B5EF4-FFF2-40B4-BE49-F238E27FC236}">
                <a16:creationId xmlns:a16="http://schemas.microsoft.com/office/drawing/2014/main" id="{6025C6F2-E599-4C9C-A74F-A2EE693C17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6639A84B-9D58-4539-A33C-ABED9C098A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7673BB-DFA4-4016-8A09-BD81AE4C11E7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B9CF2156-47D3-4870-ADEF-FE19F812CAA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78340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8F395-DFE1-4CDF-916D-6112544A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93E1EF1-4114-4006-9691-1A11FF852A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95A4DB-6338-4389-ABB8-5356BDD55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2F1292-79F5-457D-B057-61059E903549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AD503E-B2EA-401B-ABA4-46A3B3B7385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4249276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642C7B7-47BD-4918-999B-10C1BF4C35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19366FF9-E10B-4F7F-9888-4AB42F02D4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DCAD76-D002-4445-A490-247196ED5A19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8C88FC-B8A2-4E94-AB21-95141DB0F00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14972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282E9-BCE0-4D58-9B79-D89A929E1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26E6F5-1F33-4BA1-81DF-AF73A2CC2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78935A-8CF6-4184-88B9-97377DA0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6A0598-703B-4B4D-9BF5-833E18FA8D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DEDFCE-E163-460E-9492-2741E9910E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BFB0E-DF8D-47BD-824A-D50342C19749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1A6BC02-1D11-4205-9627-7C8F9A3D4073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42619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41AD91-1900-426E-B86F-473214C11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94BA624-040B-4A35-9304-9A86088DA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832B4E-0C0D-48C2-A2C7-309E65CE0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7FC61B-E5BB-4594-A5CF-8B0487D133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56718C-B1DB-4023-AF9B-E7E20656BA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1F16B4-452F-45DD-A220-A964980EB6A0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EACC495-E076-41B8-BD8A-9DA59AE36A5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www.themegallery.com</a:t>
            </a:r>
          </a:p>
        </p:txBody>
      </p:sp>
    </p:spTree>
    <p:extLst>
      <p:ext uri="{BB962C8B-B14F-4D97-AF65-F5344CB8AC3E}">
        <p14:creationId xmlns:p14="http://schemas.microsoft.com/office/powerpoint/2010/main" val="126444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>
            <a:extLst>
              <a:ext uri="{FF2B5EF4-FFF2-40B4-BE49-F238E27FC236}">
                <a16:creationId xmlns:a16="http://schemas.microsoft.com/office/drawing/2014/main" id="{D0FE5772-4E7B-468C-913C-972579A808A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0" y="0"/>
            <a:ext cx="9144000" cy="836613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5000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26AB0D4-51E3-45B2-8E98-BC0D5B8DD6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525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Editar los estilos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1B93F7-D40F-4A96-A4FC-F61ED65D5A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67400" y="6461125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j-lt"/>
              </a:defRPr>
            </a:lvl1pPr>
          </a:lstStyle>
          <a:p>
            <a:r>
              <a:rPr lang="en-US" altLang="en-US"/>
              <a:t>Company Logo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EC4395C-A375-459F-8B2B-79ECFBD2DDE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4611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fld id="{979345FF-7A3B-4108-A6F9-444EA297F1D7}" type="slidenum">
              <a:rPr lang="en-US" altLang="en-US"/>
              <a:pPr/>
              <a:t>‹Nº›</a:t>
            </a:fld>
            <a:endParaRPr lang="en-US" altLang="en-US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5085AB7A-8488-4A6B-A670-848AA28EBC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304800" y="152400"/>
            <a:ext cx="84582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  <a:endParaRPr lang="en-US" altLang="en-US"/>
          </a:p>
        </p:txBody>
      </p:sp>
      <p:sp>
        <p:nvSpPr>
          <p:cNvPr id="1040" name="Text Box 16">
            <a:extLst>
              <a:ext uri="{FF2B5EF4-FFF2-40B4-BE49-F238E27FC236}">
                <a16:creationId xmlns:a16="http://schemas.microsoft.com/office/drawing/2014/main" id="{DB14E6E5-EA04-4B03-9419-C5F9F41A2D8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0" y="838200"/>
            <a:ext cx="9144000" cy="24447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10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4D8D303-1705-472A-88D8-41B36399E3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4288" y="838200"/>
            <a:ext cx="84582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altLang="en-US"/>
              <a:t>www.themegallery.com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fecha 5">
            <a:extLst>
              <a:ext uri="{FF2B5EF4-FFF2-40B4-BE49-F238E27FC236}">
                <a16:creationId xmlns:a16="http://schemas.microsoft.com/office/drawing/2014/main" id="{E17D7978-A037-44C8-8172-CE3C869DA36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/>
              <a:t>www.themegallery.com</a:t>
            </a: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972B38C6-89E6-44B3-9BB9-3B4E286E3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Diagram</a:t>
            </a:r>
            <a:endParaRPr lang="en-US" altLang="en-US" sz="200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15EC76CF-3F3A-4964-8D83-16C344AD989D}"/>
              </a:ext>
            </a:extLst>
          </p:cNvPr>
          <p:cNvGrpSpPr/>
          <p:nvPr/>
        </p:nvGrpSpPr>
        <p:grpSpPr>
          <a:xfrm>
            <a:off x="873125" y="3117850"/>
            <a:ext cx="6964363" cy="2511426"/>
            <a:chOff x="873125" y="3117850"/>
            <a:chExt cx="6964363" cy="2511426"/>
          </a:xfrm>
        </p:grpSpPr>
        <p:sp>
          <p:nvSpPr>
            <p:cNvPr id="75779" name="Line 3">
              <a:extLst>
                <a:ext uri="{FF2B5EF4-FFF2-40B4-BE49-F238E27FC236}">
                  <a16:creationId xmlns:a16="http://schemas.microsoft.com/office/drawing/2014/main" id="{B74F41D0-9A0D-424F-9BAD-872E9295C428}"/>
                </a:ext>
              </a:extLst>
            </p:cNvPr>
            <p:cNvSpPr>
              <a:spLocks noChangeShapeType="1"/>
            </p:cNvSpPr>
            <p:nvPr/>
          </p:nvSpPr>
          <p:spPr bwMode="gray">
            <a:xfrm flipH="1">
              <a:off x="873125" y="5621339"/>
              <a:ext cx="1657350" cy="0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0" name="Line 4">
              <a:extLst>
                <a:ext uri="{FF2B5EF4-FFF2-40B4-BE49-F238E27FC236}">
                  <a16:creationId xmlns:a16="http://schemas.microsoft.com/office/drawing/2014/main" id="{E6B993DA-4E2B-4CE7-884D-647969C577EB}"/>
                </a:ext>
              </a:extLst>
            </p:cNvPr>
            <p:cNvSpPr>
              <a:spLocks noChangeShapeType="1"/>
            </p:cNvSpPr>
            <p:nvPr/>
          </p:nvSpPr>
          <p:spPr bwMode="gray">
            <a:xfrm flipH="1">
              <a:off x="873125" y="4783138"/>
              <a:ext cx="2438400" cy="0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1" name="Line 5">
              <a:extLst>
                <a:ext uri="{FF2B5EF4-FFF2-40B4-BE49-F238E27FC236}">
                  <a16:creationId xmlns:a16="http://schemas.microsoft.com/office/drawing/2014/main" id="{3B45D88B-5639-46C4-B689-50E5C6A9C6B1}"/>
                </a:ext>
              </a:extLst>
            </p:cNvPr>
            <p:cNvSpPr>
              <a:spLocks noChangeShapeType="1"/>
            </p:cNvSpPr>
            <p:nvPr/>
          </p:nvSpPr>
          <p:spPr bwMode="gray">
            <a:xfrm flipH="1">
              <a:off x="873125" y="3952875"/>
              <a:ext cx="3352800" cy="0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2" name="Line 6">
              <a:extLst>
                <a:ext uri="{FF2B5EF4-FFF2-40B4-BE49-F238E27FC236}">
                  <a16:creationId xmlns:a16="http://schemas.microsoft.com/office/drawing/2014/main" id="{C0DAF3D7-8A92-4EC8-8C1E-0F4D414AEEE7}"/>
                </a:ext>
              </a:extLst>
            </p:cNvPr>
            <p:cNvSpPr>
              <a:spLocks noChangeShapeType="1"/>
            </p:cNvSpPr>
            <p:nvPr/>
          </p:nvSpPr>
          <p:spPr bwMode="gray">
            <a:xfrm flipH="1">
              <a:off x="873125" y="3124200"/>
              <a:ext cx="4165600" cy="0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5" name="Line 9">
              <a:extLst>
                <a:ext uri="{FF2B5EF4-FFF2-40B4-BE49-F238E27FC236}">
                  <a16:creationId xmlns:a16="http://schemas.microsoft.com/office/drawing/2014/main" id="{57A9A4BB-C7C8-47C1-A570-654E8C252C00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25525" y="3148013"/>
              <a:ext cx="0" cy="817562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6" name="Line 10">
              <a:extLst>
                <a:ext uri="{FF2B5EF4-FFF2-40B4-BE49-F238E27FC236}">
                  <a16:creationId xmlns:a16="http://schemas.microsoft.com/office/drawing/2014/main" id="{E57B64A4-2EEC-409D-8DAE-4DDACD4A0CAC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25525" y="3965575"/>
              <a:ext cx="0" cy="815975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7" name="Line 11">
              <a:extLst>
                <a:ext uri="{FF2B5EF4-FFF2-40B4-BE49-F238E27FC236}">
                  <a16:creationId xmlns:a16="http://schemas.microsoft.com/office/drawing/2014/main" id="{870A118F-E5EE-47DB-B186-9440FE60E426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25525" y="4783138"/>
              <a:ext cx="0" cy="815975"/>
            </a:xfrm>
            <a:prstGeom prst="line">
              <a:avLst/>
            </a:prstGeom>
            <a:noFill/>
            <a:ln w="9525">
              <a:solidFill>
                <a:srgbClr val="010307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9" name="Text Box 13">
              <a:extLst>
                <a:ext uri="{FF2B5EF4-FFF2-40B4-BE49-F238E27FC236}">
                  <a16:creationId xmlns:a16="http://schemas.microsoft.com/office/drawing/2014/main" id="{847EDF80-195E-49B9-B402-C0C2982E12E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152860" y="3349823"/>
              <a:ext cx="2129109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1400" b="1" dirty="0">
                  <a:solidFill>
                    <a:schemeClr val="tx2"/>
                  </a:solidFill>
                  <a:latin typeface="Verdana" panose="020B0604030504040204" pitchFamily="34" charset="0"/>
                </a:rPr>
                <a:t>Alta </a:t>
              </a:r>
              <a:r>
                <a:rPr lang="en-US" altLang="en-US" sz="1400" b="1" dirty="0" err="1">
                  <a:solidFill>
                    <a:schemeClr val="tx2"/>
                  </a:solidFill>
                  <a:latin typeface="Verdana" panose="020B0604030504040204" pitchFamily="34" charset="0"/>
                </a:rPr>
                <a:t>concentraci</a:t>
              </a:r>
              <a:r>
                <a:rPr lang="es-EC" altLang="en-US" sz="1400" b="1" dirty="0" err="1">
                  <a:solidFill>
                    <a:schemeClr val="tx2"/>
                  </a:solidFill>
                  <a:latin typeface="Verdana" panose="020B0604030504040204" pitchFamily="34" charset="0"/>
                </a:rPr>
                <a:t>ón</a:t>
              </a:r>
              <a:r>
                <a:rPr lang="es-EC" altLang="en-US" sz="1400" b="1" dirty="0">
                  <a:solidFill>
                    <a:schemeClr val="tx2"/>
                  </a:solidFill>
                  <a:latin typeface="Verdana" panose="020B0604030504040204" pitchFamily="34" charset="0"/>
                </a:rPr>
                <a:t> </a:t>
              </a:r>
              <a:endParaRPr lang="en-US" altLang="en-US" sz="1400" b="1" dirty="0">
                <a:solidFill>
                  <a:schemeClr val="tx2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5790" name="Text Box 14">
              <a:extLst>
                <a:ext uri="{FF2B5EF4-FFF2-40B4-BE49-F238E27FC236}">
                  <a16:creationId xmlns:a16="http://schemas.microsoft.com/office/drawing/2014/main" id="{EA041A0C-28AE-4FA6-B594-1429B81F774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66432" y="4125309"/>
              <a:ext cx="168988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1400" b="1" dirty="0" err="1">
                  <a:solidFill>
                    <a:schemeClr val="tx2"/>
                  </a:solidFill>
                  <a:latin typeface="Verdana" panose="020B0604030504040204" pitchFamily="34" charset="0"/>
                </a:rPr>
                <a:t>Concentración</a:t>
              </a:r>
              <a:r>
                <a:rPr lang="en-US" altLang="en-US" sz="1400" b="1" dirty="0">
                  <a:solidFill>
                    <a:schemeClr val="tx2"/>
                  </a:solidFill>
                  <a:latin typeface="Verdana" panose="020B0604030504040204" pitchFamily="34" charset="0"/>
                </a:rPr>
                <a:t> </a:t>
              </a:r>
            </a:p>
            <a:p>
              <a:pPr algn="ctr" eaLnBrk="0" hangingPunct="0"/>
              <a:r>
                <a:rPr lang="en-US" altLang="en-US" sz="1400" b="1" dirty="0" err="1">
                  <a:solidFill>
                    <a:schemeClr val="tx2"/>
                  </a:solidFill>
                  <a:latin typeface="Verdana" panose="020B0604030504040204" pitchFamily="34" charset="0"/>
                </a:rPr>
                <a:t>moderada</a:t>
              </a:r>
              <a:endParaRPr lang="en-US" altLang="en-US" sz="1400" b="1" dirty="0">
                <a:solidFill>
                  <a:schemeClr val="tx2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5791" name="Text Box 15">
              <a:extLst>
                <a:ext uri="{FF2B5EF4-FFF2-40B4-BE49-F238E27FC236}">
                  <a16:creationId xmlns:a16="http://schemas.microsoft.com/office/drawing/2014/main" id="{37D631F2-0B15-4FA0-BB0F-094B31671C8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010926" y="5020072"/>
              <a:ext cx="177164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n-US" sz="1400" b="1" dirty="0">
                  <a:solidFill>
                    <a:schemeClr val="tx2"/>
                  </a:solidFill>
                  <a:latin typeface="Verdana" panose="020B0604030504040204" pitchFamily="34" charset="0"/>
                </a:rPr>
                <a:t>No </a:t>
              </a:r>
              <a:r>
                <a:rPr lang="en-US" altLang="en-US" sz="1400" b="1" dirty="0" err="1">
                  <a:solidFill>
                    <a:schemeClr val="tx2"/>
                  </a:solidFill>
                  <a:latin typeface="Verdana" panose="020B0604030504040204" pitchFamily="34" charset="0"/>
                </a:rPr>
                <a:t>concentrado</a:t>
              </a:r>
              <a:endParaRPr lang="en-US" altLang="en-US" sz="1400" b="1" dirty="0">
                <a:solidFill>
                  <a:schemeClr val="tx2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5795" name="Freeform 19">
              <a:extLst>
                <a:ext uri="{FF2B5EF4-FFF2-40B4-BE49-F238E27FC236}">
                  <a16:creationId xmlns:a16="http://schemas.microsoft.com/office/drawing/2014/main" id="{B8665975-95C4-4E3E-AF72-9FDF9CFDF042}"/>
                </a:ext>
              </a:extLst>
            </p:cNvPr>
            <p:cNvSpPr>
              <a:spLocks/>
            </p:cNvSpPr>
            <p:nvPr/>
          </p:nvSpPr>
          <p:spPr bwMode="gray">
            <a:xfrm>
              <a:off x="7254875" y="3117850"/>
              <a:ext cx="576263" cy="841375"/>
            </a:xfrm>
            <a:custGeom>
              <a:avLst/>
              <a:gdLst>
                <a:gd name="T0" fmla="*/ 308 w 308"/>
                <a:gd name="T1" fmla="*/ 120 h 442"/>
                <a:gd name="T2" fmla="*/ 0 w 308"/>
                <a:gd name="T3" fmla="*/ 442 h 442"/>
                <a:gd name="T4" fmla="*/ 0 w 308"/>
                <a:gd name="T5" fmla="*/ 286 h 442"/>
                <a:gd name="T6" fmla="*/ 308 w 308"/>
                <a:gd name="T7" fmla="*/ 0 h 442"/>
                <a:gd name="T8" fmla="*/ 308 w 308"/>
                <a:gd name="T9" fmla="*/ 12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D1D1D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5796" name="Freeform 20">
              <a:extLst>
                <a:ext uri="{FF2B5EF4-FFF2-40B4-BE49-F238E27FC236}">
                  <a16:creationId xmlns:a16="http://schemas.microsoft.com/office/drawing/2014/main" id="{4C7AD014-035D-41FD-BDCD-DD9AB2B8D124}"/>
                </a:ext>
              </a:extLst>
            </p:cNvPr>
            <p:cNvSpPr>
              <a:spLocks/>
            </p:cNvSpPr>
            <p:nvPr/>
          </p:nvSpPr>
          <p:spPr bwMode="gray">
            <a:xfrm>
              <a:off x="4243388" y="3117850"/>
              <a:ext cx="3594100" cy="539750"/>
            </a:xfrm>
            <a:custGeom>
              <a:avLst/>
              <a:gdLst>
                <a:gd name="T0" fmla="*/ 1612 w 1920"/>
                <a:gd name="T1" fmla="*/ 284 h 284"/>
                <a:gd name="T2" fmla="*/ 0 w 1920"/>
                <a:gd name="T3" fmla="*/ 284 h 284"/>
                <a:gd name="T4" fmla="*/ 446 w 1920"/>
                <a:gd name="T5" fmla="*/ 0 h 284"/>
                <a:gd name="T6" fmla="*/ 1920 w 1920"/>
                <a:gd name="T7" fmla="*/ 0 h 284"/>
                <a:gd name="T8" fmla="*/ 1612 w 192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8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75797" name="Freeform 21">
              <a:extLst>
                <a:ext uri="{FF2B5EF4-FFF2-40B4-BE49-F238E27FC236}">
                  <a16:creationId xmlns:a16="http://schemas.microsoft.com/office/drawing/2014/main" id="{A73D3A91-CF7C-452C-BCE3-AFB60747DFCE}"/>
                </a:ext>
              </a:extLst>
            </p:cNvPr>
            <p:cNvSpPr>
              <a:spLocks/>
            </p:cNvSpPr>
            <p:nvPr/>
          </p:nvSpPr>
          <p:spPr bwMode="gray">
            <a:xfrm>
              <a:off x="6673850" y="3949700"/>
              <a:ext cx="573088" cy="844550"/>
            </a:xfrm>
            <a:custGeom>
              <a:avLst/>
              <a:gdLst>
                <a:gd name="T0" fmla="*/ 306 w 306"/>
                <a:gd name="T1" fmla="*/ 122 h 444"/>
                <a:gd name="T2" fmla="*/ 0 w 306"/>
                <a:gd name="T3" fmla="*/ 444 h 444"/>
                <a:gd name="T4" fmla="*/ 0 w 306"/>
                <a:gd name="T5" fmla="*/ 286 h 444"/>
                <a:gd name="T6" fmla="*/ 306 w 306"/>
                <a:gd name="T7" fmla="*/ 0 h 444"/>
                <a:gd name="T8" fmla="*/ 306 w 306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798" name="Freeform 22">
              <a:extLst>
                <a:ext uri="{FF2B5EF4-FFF2-40B4-BE49-F238E27FC236}">
                  <a16:creationId xmlns:a16="http://schemas.microsoft.com/office/drawing/2014/main" id="{E5DB01C9-9F9E-4E26-96B4-D2228CFFE7B4}"/>
                </a:ext>
              </a:extLst>
            </p:cNvPr>
            <p:cNvSpPr>
              <a:spLocks/>
            </p:cNvSpPr>
            <p:nvPr/>
          </p:nvSpPr>
          <p:spPr bwMode="gray">
            <a:xfrm>
              <a:off x="6096000" y="4783138"/>
              <a:ext cx="577850" cy="846138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799" name="Freeform 23">
              <a:extLst>
                <a:ext uri="{FF2B5EF4-FFF2-40B4-BE49-F238E27FC236}">
                  <a16:creationId xmlns:a16="http://schemas.microsoft.com/office/drawing/2014/main" id="{8CC16D2B-CE7B-4D9E-B463-50CCCD3FA9D4}"/>
                </a:ext>
              </a:extLst>
            </p:cNvPr>
            <p:cNvSpPr>
              <a:spLocks/>
            </p:cNvSpPr>
            <p:nvPr/>
          </p:nvSpPr>
          <p:spPr bwMode="gray">
            <a:xfrm>
              <a:off x="2592388" y="4787900"/>
              <a:ext cx="4081463" cy="539750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800" name="Freeform 24">
              <a:extLst>
                <a:ext uri="{FF2B5EF4-FFF2-40B4-BE49-F238E27FC236}">
                  <a16:creationId xmlns:a16="http://schemas.microsoft.com/office/drawing/2014/main" id="{E852D0E9-5C5E-4BFE-A26B-E9911800DC47}"/>
                </a:ext>
              </a:extLst>
            </p:cNvPr>
            <p:cNvSpPr>
              <a:spLocks/>
            </p:cNvSpPr>
            <p:nvPr/>
          </p:nvSpPr>
          <p:spPr bwMode="gray">
            <a:xfrm rot="407430">
              <a:off x="2832100" y="3216275"/>
              <a:ext cx="1330325" cy="2071688"/>
            </a:xfrm>
            <a:custGeom>
              <a:avLst/>
              <a:gdLst>
                <a:gd name="T0" fmla="*/ 12 w 1824"/>
                <a:gd name="T1" fmla="*/ 2464 h 2648"/>
                <a:gd name="T2" fmla="*/ 56 w 1824"/>
                <a:gd name="T3" fmla="*/ 2120 h 2648"/>
                <a:gd name="T4" fmla="*/ 124 w 1824"/>
                <a:gd name="T5" fmla="*/ 1808 h 2648"/>
                <a:gd name="T6" fmla="*/ 212 w 1824"/>
                <a:gd name="T7" fmla="*/ 1524 h 2648"/>
                <a:gd name="T8" fmla="*/ 316 w 1824"/>
                <a:gd name="T9" fmla="*/ 1270 h 2648"/>
                <a:gd name="T10" fmla="*/ 430 w 1824"/>
                <a:gd name="T11" fmla="*/ 1044 h 2648"/>
                <a:gd name="T12" fmla="*/ 550 w 1824"/>
                <a:gd name="T13" fmla="*/ 846 h 2648"/>
                <a:gd name="T14" fmla="*/ 672 w 1824"/>
                <a:gd name="T15" fmla="*/ 674 h 2648"/>
                <a:gd name="T16" fmla="*/ 792 w 1824"/>
                <a:gd name="T17" fmla="*/ 528 h 2648"/>
                <a:gd name="T18" fmla="*/ 906 w 1824"/>
                <a:gd name="T19" fmla="*/ 408 h 2648"/>
                <a:gd name="T20" fmla="*/ 1010 w 1824"/>
                <a:gd name="T21" fmla="*/ 310 h 2648"/>
                <a:gd name="T22" fmla="*/ 1096 w 1824"/>
                <a:gd name="T23" fmla="*/ 236 h 2648"/>
                <a:gd name="T24" fmla="*/ 1164 w 1824"/>
                <a:gd name="T25" fmla="*/ 184 h 2648"/>
                <a:gd name="T26" fmla="*/ 1208 w 1824"/>
                <a:gd name="T27" fmla="*/ 154 h 2648"/>
                <a:gd name="T28" fmla="*/ 1224 w 1824"/>
                <a:gd name="T29" fmla="*/ 144 h 2648"/>
                <a:gd name="T30" fmla="*/ 1728 w 1824"/>
                <a:gd name="T31" fmla="*/ 56 h 2648"/>
                <a:gd name="T32" fmla="*/ 1568 w 1824"/>
                <a:gd name="T33" fmla="*/ 328 h 2648"/>
                <a:gd name="T34" fmla="*/ 1554 w 1824"/>
                <a:gd name="T35" fmla="*/ 332 h 2648"/>
                <a:gd name="T36" fmla="*/ 1514 w 1824"/>
                <a:gd name="T37" fmla="*/ 346 h 2648"/>
                <a:gd name="T38" fmla="*/ 1452 w 1824"/>
                <a:gd name="T39" fmla="*/ 370 h 2648"/>
                <a:gd name="T40" fmla="*/ 1370 w 1824"/>
                <a:gd name="T41" fmla="*/ 410 h 2648"/>
                <a:gd name="T42" fmla="*/ 1270 w 1824"/>
                <a:gd name="T43" fmla="*/ 466 h 2648"/>
                <a:gd name="T44" fmla="*/ 1158 w 1824"/>
                <a:gd name="T45" fmla="*/ 540 h 2648"/>
                <a:gd name="T46" fmla="*/ 1034 w 1824"/>
                <a:gd name="T47" fmla="*/ 636 h 2648"/>
                <a:gd name="T48" fmla="*/ 904 w 1824"/>
                <a:gd name="T49" fmla="*/ 756 h 2648"/>
                <a:gd name="T50" fmla="*/ 770 w 1824"/>
                <a:gd name="T51" fmla="*/ 900 h 2648"/>
                <a:gd name="T52" fmla="*/ 632 w 1824"/>
                <a:gd name="T53" fmla="*/ 1076 h 2648"/>
                <a:gd name="T54" fmla="*/ 498 w 1824"/>
                <a:gd name="T55" fmla="*/ 1280 h 2648"/>
                <a:gd name="T56" fmla="*/ 370 w 1824"/>
                <a:gd name="T57" fmla="*/ 1518 h 2648"/>
                <a:gd name="T58" fmla="*/ 248 w 1824"/>
                <a:gd name="T59" fmla="*/ 1792 h 2648"/>
                <a:gd name="T60" fmla="*/ 138 w 1824"/>
                <a:gd name="T61" fmla="*/ 2104 h 2648"/>
                <a:gd name="T62" fmla="*/ 42 w 1824"/>
                <a:gd name="T63" fmla="*/ 2456 h 2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solidFill>
              <a:schemeClr val="accent3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FACD69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02" name="Rectangle 26">
              <a:extLst>
                <a:ext uri="{FF2B5EF4-FFF2-40B4-BE49-F238E27FC236}">
                  <a16:creationId xmlns:a16="http://schemas.microsoft.com/office/drawing/2014/main" id="{5DDA01A8-DD8A-48F5-BCA1-126FAB7B49F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244975" y="3657600"/>
              <a:ext cx="3016250" cy="29845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altLang="en-US" sz="1600" b="1" dirty="0">
                <a:solidFill>
                  <a:schemeClr val="bg1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5803" name="Freeform 27">
              <a:extLst>
                <a:ext uri="{FF2B5EF4-FFF2-40B4-BE49-F238E27FC236}">
                  <a16:creationId xmlns:a16="http://schemas.microsoft.com/office/drawing/2014/main" id="{A7664E28-30F8-4C5F-92A8-939D3EB72B74}"/>
                </a:ext>
              </a:extLst>
            </p:cNvPr>
            <p:cNvSpPr>
              <a:spLocks/>
            </p:cNvSpPr>
            <p:nvPr/>
          </p:nvSpPr>
          <p:spPr bwMode="gray">
            <a:xfrm>
              <a:off x="3419475" y="3949700"/>
              <a:ext cx="3833813" cy="544513"/>
            </a:xfrm>
            <a:custGeom>
              <a:avLst/>
              <a:gdLst>
                <a:gd name="T0" fmla="*/ 1742 w 2048"/>
                <a:gd name="T1" fmla="*/ 286 h 286"/>
                <a:gd name="T2" fmla="*/ 0 w 2048"/>
                <a:gd name="T3" fmla="*/ 286 h 286"/>
                <a:gd name="T4" fmla="*/ 446 w 2048"/>
                <a:gd name="T5" fmla="*/ 0 h 286"/>
                <a:gd name="T6" fmla="*/ 2048 w 2048"/>
                <a:gd name="T7" fmla="*/ 0 h 286"/>
                <a:gd name="T8" fmla="*/ 1742 w 2048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804" name="Rectangle 28">
              <a:extLst>
                <a:ext uri="{FF2B5EF4-FFF2-40B4-BE49-F238E27FC236}">
                  <a16:creationId xmlns:a16="http://schemas.microsoft.com/office/drawing/2014/main" id="{1485C04E-0F7B-4537-A106-133811A2CB7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422650" y="4492625"/>
              <a:ext cx="3263900" cy="298450"/>
            </a:xfrm>
            <a:prstGeom prst="rect">
              <a:avLst/>
            </a:prstGeom>
            <a:solidFill>
              <a:srgbClr val="5F5F5F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altLang="en-US" sz="1600" b="1" dirty="0">
                <a:solidFill>
                  <a:srgbClr val="FFFFFF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75805" name="Rectangle 29">
              <a:extLst>
                <a:ext uri="{FF2B5EF4-FFF2-40B4-BE49-F238E27FC236}">
                  <a16:creationId xmlns:a16="http://schemas.microsoft.com/office/drawing/2014/main" id="{E4A68DC7-0670-4067-97EA-2A8AD27FAB3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590800" y="5329238"/>
              <a:ext cx="3513138" cy="296863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altLang="en-US" sz="1600" b="1" dirty="0">
                <a:solidFill>
                  <a:srgbClr val="FFFFFF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32" name="Text Box 12">
              <a:extLst>
                <a:ext uri="{FF2B5EF4-FFF2-40B4-BE49-F238E27FC236}">
                  <a16:creationId xmlns:a16="http://schemas.microsoft.com/office/drawing/2014/main" id="{56D9893C-27D6-44BB-A889-C6864EE4197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4525597" y="4104545"/>
              <a:ext cx="188705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eaLnBrk="0" hangingPunct="0">
                <a:defRPr sz="1400">
                  <a:solidFill>
                    <a:schemeClr val="tx2"/>
                  </a:solidFill>
                  <a:latin typeface="Verdana" panose="020B0604030504040204" pitchFamily="34" charset="0"/>
                </a:defRPr>
              </a:lvl1pPr>
            </a:lstStyle>
            <a:p>
              <a:r>
                <a:rPr lang="en-US" altLang="en-US" b="1" dirty="0">
                  <a:solidFill>
                    <a:schemeClr val="bg1"/>
                  </a:solidFill>
                </a:rPr>
                <a:t>&gt;= 0.10 &lt;= 0.18</a:t>
              </a:r>
            </a:p>
          </p:txBody>
        </p:sp>
        <p:sp>
          <p:nvSpPr>
            <p:cNvPr id="33" name="Text Box 12">
              <a:extLst>
                <a:ext uri="{FF2B5EF4-FFF2-40B4-BE49-F238E27FC236}">
                  <a16:creationId xmlns:a16="http://schemas.microsoft.com/office/drawing/2014/main" id="{57B7339C-6F60-4D89-927E-684487314BF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5472577" y="3302297"/>
              <a:ext cx="100540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eaLnBrk="0" hangingPunct="0">
                <a:defRPr sz="1400">
                  <a:solidFill>
                    <a:schemeClr val="tx2"/>
                  </a:solidFill>
                  <a:latin typeface="Verdana" panose="020B0604030504040204" pitchFamily="34" charset="0"/>
                </a:defRPr>
              </a:lvl1pPr>
            </a:lstStyle>
            <a:p>
              <a:r>
                <a:rPr lang="en-US" altLang="en-US" b="1" dirty="0">
                  <a:solidFill>
                    <a:schemeClr val="bg1"/>
                  </a:solidFill>
                </a:rPr>
                <a:t>&gt;= 0.18</a:t>
              </a:r>
            </a:p>
          </p:txBody>
        </p:sp>
        <p:sp>
          <p:nvSpPr>
            <p:cNvPr id="75788" name="Text Box 12">
              <a:extLst>
                <a:ext uri="{FF2B5EF4-FFF2-40B4-BE49-F238E27FC236}">
                  <a16:creationId xmlns:a16="http://schemas.microsoft.com/office/drawing/2014/main" id="{5B312D3A-B646-49D0-8DD7-B5FD6356B08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4139830" y="4930873"/>
              <a:ext cx="910827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1400" b="1" dirty="0">
                  <a:solidFill>
                    <a:schemeClr val="bg1"/>
                  </a:solidFill>
                  <a:latin typeface="Verdana" panose="020B0604030504040204" pitchFamily="34" charset="0"/>
                </a:rPr>
                <a:t>&lt; 0.10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52">
            <a:extLst>
              <a:ext uri="{FF2B5EF4-FFF2-40B4-BE49-F238E27FC236}">
                <a16:creationId xmlns:a16="http://schemas.microsoft.com/office/drawing/2014/main" id="{69FC1AB4-1C6F-4AE0-9C69-BA7239C5F712}"/>
              </a:ext>
            </a:extLst>
          </p:cNvPr>
          <p:cNvGrpSpPr>
            <a:grpSpLocks/>
          </p:cNvGrpSpPr>
          <p:nvPr/>
        </p:nvGrpSpPr>
        <p:grpSpPr bwMode="auto">
          <a:xfrm>
            <a:off x="-328881" y="942250"/>
            <a:ext cx="10764853" cy="4531775"/>
            <a:chOff x="-318" y="749"/>
            <a:chExt cx="6781" cy="2777"/>
          </a:xfrm>
        </p:grpSpPr>
        <p:sp>
          <p:nvSpPr>
            <p:cNvPr id="38" name="Freeform 22">
              <a:extLst>
                <a:ext uri="{FF2B5EF4-FFF2-40B4-BE49-F238E27FC236}">
                  <a16:creationId xmlns:a16="http://schemas.microsoft.com/office/drawing/2014/main" id="{D69CECC6-3BAF-479C-94FF-B4EBF162F1C0}"/>
                </a:ext>
              </a:extLst>
            </p:cNvPr>
            <p:cNvSpPr>
              <a:spLocks/>
            </p:cNvSpPr>
            <p:nvPr/>
          </p:nvSpPr>
          <p:spPr bwMode="gray">
            <a:xfrm rot="869040">
              <a:off x="2085" y="2767"/>
              <a:ext cx="1554" cy="486"/>
            </a:xfrm>
            <a:custGeom>
              <a:avLst/>
              <a:gdLst>
                <a:gd name="T0" fmla="*/ 1405 w 1717"/>
                <a:gd name="T1" fmla="*/ 102 h 484"/>
                <a:gd name="T2" fmla="*/ 1540 w 1717"/>
                <a:gd name="T3" fmla="*/ 395 h 484"/>
                <a:gd name="T4" fmla="*/ 1472 w 1717"/>
                <a:gd name="T5" fmla="*/ 369 h 484"/>
                <a:gd name="T6" fmla="*/ 1373 w 1717"/>
                <a:gd name="T7" fmla="*/ 403 h 484"/>
                <a:gd name="T8" fmla="*/ 1274 w 1717"/>
                <a:gd name="T9" fmla="*/ 433 h 484"/>
                <a:gd name="T10" fmla="*/ 1160 w 1717"/>
                <a:gd name="T11" fmla="*/ 458 h 484"/>
                <a:gd name="T12" fmla="*/ 1062 w 1717"/>
                <a:gd name="T13" fmla="*/ 472 h 484"/>
                <a:gd name="T14" fmla="*/ 968 w 1717"/>
                <a:gd name="T15" fmla="*/ 479 h 484"/>
                <a:gd name="T16" fmla="*/ 872 w 1717"/>
                <a:gd name="T17" fmla="*/ 479 h 484"/>
                <a:gd name="T18" fmla="*/ 766 w 1717"/>
                <a:gd name="T19" fmla="*/ 468 h 484"/>
                <a:gd name="T20" fmla="*/ 634 w 1717"/>
                <a:gd name="T21" fmla="*/ 439 h 484"/>
                <a:gd name="T22" fmla="*/ 524 w 1717"/>
                <a:gd name="T23" fmla="*/ 407 h 484"/>
                <a:gd name="T24" fmla="*/ 435 w 1717"/>
                <a:gd name="T25" fmla="*/ 373 h 484"/>
                <a:gd name="T26" fmla="*/ 344 w 1717"/>
                <a:gd name="T27" fmla="*/ 326 h 484"/>
                <a:gd name="T28" fmla="*/ 242 w 1717"/>
                <a:gd name="T29" fmla="*/ 256 h 484"/>
                <a:gd name="T30" fmla="*/ 157 w 1717"/>
                <a:gd name="T31" fmla="*/ 186 h 484"/>
                <a:gd name="T32" fmla="*/ 102 w 1717"/>
                <a:gd name="T33" fmla="*/ 132 h 484"/>
                <a:gd name="T34" fmla="*/ 0 w 1717"/>
                <a:gd name="T35" fmla="*/ 0 h 484"/>
                <a:gd name="T36" fmla="*/ 135 w 1717"/>
                <a:gd name="T37" fmla="*/ 124 h 484"/>
                <a:gd name="T38" fmla="*/ 219 w 1717"/>
                <a:gd name="T39" fmla="*/ 186 h 484"/>
                <a:gd name="T40" fmla="*/ 307 w 1717"/>
                <a:gd name="T41" fmla="*/ 231 h 484"/>
                <a:gd name="T42" fmla="*/ 395 w 1717"/>
                <a:gd name="T43" fmla="*/ 267 h 484"/>
                <a:gd name="T44" fmla="*/ 487 w 1717"/>
                <a:gd name="T45" fmla="*/ 293 h 484"/>
                <a:gd name="T46" fmla="*/ 571 w 1717"/>
                <a:gd name="T47" fmla="*/ 309 h 484"/>
                <a:gd name="T48" fmla="*/ 673 w 1717"/>
                <a:gd name="T49" fmla="*/ 318 h 484"/>
                <a:gd name="T50" fmla="*/ 766 w 1717"/>
                <a:gd name="T51" fmla="*/ 318 h 484"/>
                <a:gd name="T52" fmla="*/ 890 w 1717"/>
                <a:gd name="T53" fmla="*/ 311 h 484"/>
                <a:gd name="T54" fmla="*/ 1000 w 1717"/>
                <a:gd name="T55" fmla="*/ 296 h 484"/>
                <a:gd name="T56" fmla="*/ 1106 w 1717"/>
                <a:gd name="T57" fmla="*/ 274 h 484"/>
                <a:gd name="T58" fmla="*/ 1212 w 1717"/>
                <a:gd name="T59" fmla="*/ 245 h 484"/>
                <a:gd name="T60" fmla="*/ 1318 w 1717"/>
                <a:gd name="T61" fmla="*/ 209 h 484"/>
                <a:gd name="T62" fmla="*/ 1427 w 1717"/>
                <a:gd name="T63" fmla="*/ 153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CC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C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sp>
          <p:nvSpPr>
            <p:cNvPr id="39" name="Freeform 23">
              <a:extLst>
                <a:ext uri="{FF2B5EF4-FFF2-40B4-BE49-F238E27FC236}">
                  <a16:creationId xmlns:a16="http://schemas.microsoft.com/office/drawing/2014/main" id="{8D47C21A-78F1-4A4E-B446-5613688725D9}"/>
                </a:ext>
              </a:extLst>
            </p:cNvPr>
            <p:cNvSpPr>
              <a:spLocks/>
            </p:cNvSpPr>
            <p:nvPr/>
          </p:nvSpPr>
          <p:spPr bwMode="gray">
            <a:xfrm rot="5025864">
              <a:off x="1338" y="2160"/>
              <a:ext cx="1471" cy="549"/>
            </a:xfrm>
            <a:custGeom>
              <a:avLst/>
              <a:gdLst>
                <a:gd name="T0" fmla="*/ 1405 w 1717"/>
                <a:gd name="T1" fmla="*/ 102 h 484"/>
                <a:gd name="T2" fmla="*/ 1540 w 1717"/>
                <a:gd name="T3" fmla="*/ 395 h 484"/>
                <a:gd name="T4" fmla="*/ 1472 w 1717"/>
                <a:gd name="T5" fmla="*/ 369 h 484"/>
                <a:gd name="T6" fmla="*/ 1373 w 1717"/>
                <a:gd name="T7" fmla="*/ 403 h 484"/>
                <a:gd name="T8" fmla="*/ 1274 w 1717"/>
                <a:gd name="T9" fmla="*/ 433 h 484"/>
                <a:gd name="T10" fmla="*/ 1160 w 1717"/>
                <a:gd name="T11" fmla="*/ 458 h 484"/>
                <a:gd name="T12" fmla="*/ 1062 w 1717"/>
                <a:gd name="T13" fmla="*/ 472 h 484"/>
                <a:gd name="T14" fmla="*/ 968 w 1717"/>
                <a:gd name="T15" fmla="*/ 479 h 484"/>
                <a:gd name="T16" fmla="*/ 872 w 1717"/>
                <a:gd name="T17" fmla="*/ 479 h 484"/>
                <a:gd name="T18" fmla="*/ 766 w 1717"/>
                <a:gd name="T19" fmla="*/ 468 h 484"/>
                <a:gd name="T20" fmla="*/ 634 w 1717"/>
                <a:gd name="T21" fmla="*/ 439 h 484"/>
                <a:gd name="T22" fmla="*/ 524 w 1717"/>
                <a:gd name="T23" fmla="*/ 407 h 484"/>
                <a:gd name="T24" fmla="*/ 435 w 1717"/>
                <a:gd name="T25" fmla="*/ 373 h 484"/>
                <a:gd name="T26" fmla="*/ 344 w 1717"/>
                <a:gd name="T27" fmla="*/ 326 h 484"/>
                <a:gd name="T28" fmla="*/ 242 w 1717"/>
                <a:gd name="T29" fmla="*/ 256 h 484"/>
                <a:gd name="T30" fmla="*/ 157 w 1717"/>
                <a:gd name="T31" fmla="*/ 186 h 484"/>
                <a:gd name="T32" fmla="*/ 102 w 1717"/>
                <a:gd name="T33" fmla="*/ 132 h 484"/>
                <a:gd name="T34" fmla="*/ 0 w 1717"/>
                <a:gd name="T35" fmla="*/ 0 h 484"/>
                <a:gd name="T36" fmla="*/ 135 w 1717"/>
                <a:gd name="T37" fmla="*/ 124 h 484"/>
                <a:gd name="T38" fmla="*/ 219 w 1717"/>
                <a:gd name="T39" fmla="*/ 186 h 484"/>
                <a:gd name="T40" fmla="*/ 307 w 1717"/>
                <a:gd name="T41" fmla="*/ 231 h 484"/>
                <a:gd name="T42" fmla="*/ 395 w 1717"/>
                <a:gd name="T43" fmla="*/ 267 h 484"/>
                <a:gd name="T44" fmla="*/ 487 w 1717"/>
                <a:gd name="T45" fmla="*/ 293 h 484"/>
                <a:gd name="T46" fmla="*/ 571 w 1717"/>
                <a:gd name="T47" fmla="*/ 309 h 484"/>
                <a:gd name="T48" fmla="*/ 673 w 1717"/>
                <a:gd name="T49" fmla="*/ 318 h 484"/>
                <a:gd name="T50" fmla="*/ 766 w 1717"/>
                <a:gd name="T51" fmla="*/ 318 h 484"/>
                <a:gd name="T52" fmla="*/ 890 w 1717"/>
                <a:gd name="T53" fmla="*/ 311 h 484"/>
                <a:gd name="T54" fmla="*/ 1000 w 1717"/>
                <a:gd name="T55" fmla="*/ 296 h 484"/>
                <a:gd name="T56" fmla="*/ 1106 w 1717"/>
                <a:gd name="T57" fmla="*/ 274 h 484"/>
                <a:gd name="T58" fmla="*/ 1212 w 1717"/>
                <a:gd name="T59" fmla="*/ 245 h 484"/>
                <a:gd name="T60" fmla="*/ 1318 w 1717"/>
                <a:gd name="T61" fmla="*/ 209 h 484"/>
                <a:gd name="T62" fmla="*/ 1427 w 1717"/>
                <a:gd name="T63" fmla="*/ 153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FF99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C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65FFA20F-068A-4CCA-B6F8-BF4435C1FED2}"/>
                </a:ext>
              </a:extLst>
            </p:cNvPr>
            <p:cNvSpPr>
              <a:spLocks/>
            </p:cNvSpPr>
            <p:nvPr/>
          </p:nvSpPr>
          <p:spPr bwMode="gray">
            <a:xfrm rot="10800000">
              <a:off x="2032" y="1291"/>
              <a:ext cx="1554" cy="485"/>
            </a:xfrm>
            <a:custGeom>
              <a:avLst/>
              <a:gdLst>
                <a:gd name="T0" fmla="*/ 1405 w 1717"/>
                <a:gd name="T1" fmla="*/ 102 h 484"/>
                <a:gd name="T2" fmla="*/ 1540 w 1717"/>
                <a:gd name="T3" fmla="*/ 395 h 484"/>
                <a:gd name="T4" fmla="*/ 1472 w 1717"/>
                <a:gd name="T5" fmla="*/ 369 h 484"/>
                <a:gd name="T6" fmla="*/ 1373 w 1717"/>
                <a:gd name="T7" fmla="*/ 403 h 484"/>
                <a:gd name="T8" fmla="*/ 1274 w 1717"/>
                <a:gd name="T9" fmla="*/ 433 h 484"/>
                <a:gd name="T10" fmla="*/ 1160 w 1717"/>
                <a:gd name="T11" fmla="*/ 458 h 484"/>
                <a:gd name="T12" fmla="*/ 1062 w 1717"/>
                <a:gd name="T13" fmla="*/ 472 h 484"/>
                <a:gd name="T14" fmla="*/ 968 w 1717"/>
                <a:gd name="T15" fmla="*/ 479 h 484"/>
                <a:gd name="T16" fmla="*/ 872 w 1717"/>
                <a:gd name="T17" fmla="*/ 479 h 484"/>
                <a:gd name="T18" fmla="*/ 766 w 1717"/>
                <a:gd name="T19" fmla="*/ 468 h 484"/>
                <a:gd name="T20" fmla="*/ 634 w 1717"/>
                <a:gd name="T21" fmla="*/ 439 h 484"/>
                <a:gd name="T22" fmla="*/ 524 w 1717"/>
                <a:gd name="T23" fmla="*/ 407 h 484"/>
                <a:gd name="T24" fmla="*/ 435 w 1717"/>
                <a:gd name="T25" fmla="*/ 373 h 484"/>
                <a:gd name="T26" fmla="*/ 344 w 1717"/>
                <a:gd name="T27" fmla="*/ 326 h 484"/>
                <a:gd name="T28" fmla="*/ 242 w 1717"/>
                <a:gd name="T29" fmla="*/ 256 h 484"/>
                <a:gd name="T30" fmla="*/ 157 w 1717"/>
                <a:gd name="T31" fmla="*/ 186 h 484"/>
                <a:gd name="T32" fmla="*/ 102 w 1717"/>
                <a:gd name="T33" fmla="*/ 132 h 484"/>
                <a:gd name="T34" fmla="*/ 0 w 1717"/>
                <a:gd name="T35" fmla="*/ 0 h 484"/>
                <a:gd name="T36" fmla="*/ 135 w 1717"/>
                <a:gd name="T37" fmla="*/ 124 h 484"/>
                <a:gd name="T38" fmla="*/ 219 w 1717"/>
                <a:gd name="T39" fmla="*/ 186 h 484"/>
                <a:gd name="T40" fmla="*/ 307 w 1717"/>
                <a:gd name="T41" fmla="*/ 231 h 484"/>
                <a:gd name="T42" fmla="*/ 395 w 1717"/>
                <a:gd name="T43" fmla="*/ 267 h 484"/>
                <a:gd name="T44" fmla="*/ 487 w 1717"/>
                <a:gd name="T45" fmla="*/ 293 h 484"/>
                <a:gd name="T46" fmla="*/ 571 w 1717"/>
                <a:gd name="T47" fmla="*/ 309 h 484"/>
                <a:gd name="T48" fmla="*/ 673 w 1717"/>
                <a:gd name="T49" fmla="*/ 318 h 484"/>
                <a:gd name="T50" fmla="*/ 766 w 1717"/>
                <a:gd name="T51" fmla="*/ 318 h 484"/>
                <a:gd name="T52" fmla="*/ 890 w 1717"/>
                <a:gd name="T53" fmla="*/ 311 h 484"/>
                <a:gd name="T54" fmla="*/ 1000 w 1717"/>
                <a:gd name="T55" fmla="*/ 296 h 484"/>
                <a:gd name="T56" fmla="*/ 1106 w 1717"/>
                <a:gd name="T57" fmla="*/ 274 h 484"/>
                <a:gd name="T58" fmla="*/ 1212 w 1717"/>
                <a:gd name="T59" fmla="*/ 245 h 484"/>
                <a:gd name="T60" fmla="*/ 1318 w 1717"/>
                <a:gd name="T61" fmla="*/ 209 h 484"/>
                <a:gd name="T62" fmla="*/ 1427 w 1717"/>
                <a:gd name="T63" fmla="*/ 153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C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sp>
          <p:nvSpPr>
            <p:cNvPr id="41" name="Freeform 27">
              <a:extLst>
                <a:ext uri="{FF2B5EF4-FFF2-40B4-BE49-F238E27FC236}">
                  <a16:creationId xmlns:a16="http://schemas.microsoft.com/office/drawing/2014/main" id="{B76C9C97-B4D1-4A6C-935F-9C5DB211CE81}"/>
                </a:ext>
              </a:extLst>
            </p:cNvPr>
            <p:cNvSpPr>
              <a:spLocks/>
            </p:cNvSpPr>
            <p:nvPr/>
          </p:nvSpPr>
          <p:spPr bwMode="gray">
            <a:xfrm rot="17065950">
              <a:off x="2839" y="2067"/>
              <a:ext cx="1554" cy="486"/>
            </a:xfrm>
            <a:custGeom>
              <a:avLst/>
              <a:gdLst>
                <a:gd name="T0" fmla="*/ 1405 w 1717"/>
                <a:gd name="T1" fmla="*/ 102 h 484"/>
                <a:gd name="T2" fmla="*/ 1540 w 1717"/>
                <a:gd name="T3" fmla="*/ 395 h 484"/>
                <a:gd name="T4" fmla="*/ 1472 w 1717"/>
                <a:gd name="T5" fmla="*/ 369 h 484"/>
                <a:gd name="T6" fmla="*/ 1373 w 1717"/>
                <a:gd name="T7" fmla="*/ 403 h 484"/>
                <a:gd name="T8" fmla="*/ 1274 w 1717"/>
                <a:gd name="T9" fmla="*/ 433 h 484"/>
                <a:gd name="T10" fmla="*/ 1160 w 1717"/>
                <a:gd name="T11" fmla="*/ 458 h 484"/>
                <a:gd name="T12" fmla="*/ 1062 w 1717"/>
                <a:gd name="T13" fmla="*/ 472 h 484"/>
                <a:gd name="T14" fmla="*/ 968 w 1717"/>
                <a:gd name="T15" fmla="*/ 479 h 484"/>
                <a:gd name="T16" fmla="*/ 872 w 1717"/>
                <a:gd name="T17" fmla="*/ 479 h 484"/>
                <a:gd name="T18" fmla="*/ 766 w 1717"/>
                <a:gd name="T19" fmla="*/ 468 h 484"/>
                <a:gd name="T20" fmla="*/ 634 w 1717"/>
                <a:gd name="T21" fmla="*/ 439 h 484"/>
                <a:gd name="T22" fmla="*/ 524 w 1717"/>
                <a:gd name="T23" fmla="*/ 407 h 484"/>
                <a:gd name="T24" fmla="*/ 435 w 1717"/>
                <a:gd name="T25" fmla="*/ 373 h 484"/>
                <a:gd name="T26" fmla="*/ 344 w 1717"/>
                <a:gd name="T27" fmla="*/ 326 h 484"/>
                <a:gd name="T28" fmla="*/ 242 w 1717"/>
                <a:gd name="T29" fmla="*/ 256 h 484"/>
                <a:gd name="T30" fmla="*/ 157 w 1717"/>
                <a:gd name="T31" fmla="*/ 186 h 484"/>
                <a:gd name="T32" fmla="*/ 102 w 1717"/>
                <a:gd name="T33" fmla="*/ 132 h 484"/>
                <a:gd name="T34" fmla="*/ 0 w 1717"/>
                <a:gd name="T35" fmla="*/ 0 h 484"/>
                <a:gd name="T36" fmla="*/ 135 w 1717"/>
                <a:gd name="T37" fmla="*/ 124 h 484"/>
                <a:gd name="T38" fmla="*/ 219 w 1717"/>
                <a:gd name="T39" fmla="*/ 186 h 484"/>
                <a:gd name="T40" fmla="*/ 307 w 1717"/>
                <a:gd name="T41" fmla="*/ 231 h 484"/>
                <a:gd name="T42" fmla="*/ 395 w 1717"/>
                <a:gd name="T43" fmla="*/ 267 h 484"/>
                <a:gd name="T44" fmla="*/ 487 w 1717"/>
                <a:gd name="T45" fmla="*/ 293 h 484"/>
                <a:gd name="T46" fmla="*/ 571 w 1717"/>
                <a:gd name="T47" fmla="*/ 309 h 484"/>
                <a:gd name="T48" fmla="*/ 673 w 1717"/>
                <a:gd name="T49" fmla="*/ 318 h 484"/>
                <a:gd name="T50" fmla="*/ 766 w 1717"/>
                <a:gd name="T51" fmla="*/ 318 h 484"/>
                <a:gd name="T52" fmla="*/ 890 w 1717"/>
                <a:gd name="T53" fmla="*/ 311 h 484"/>
                <a:gd name="T54" fmla="*/ 1000 w 1717"/>
                <a:gd name="T55" fmla="*/ 296 h 484"/>
                <a:gd name="T56" fmla="*/ 1106 w 1717"/>
                <a:gd name="T57" fmla="*/ 274 h 484"/>
                <a:gd name="T58" fmla="*/ 1212 w 1717"/>
                <a:gd name="T59" fmla="*/ 245 h 484"/>
                <a:gd name="T60" fmla="*/ 1318 w 1717"/>
                <a:gd name="T61" fmla="*/ 209 h 484"/>
                <a:gd name="T62" fmla="*/ 1427 w 1717"/>
                <a:gd name="T63" fmla="*/ 153 h 4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17" h="484">
                  <a:moveTo>
                    <a:pt x="1427" y="153"/>
                  </a:moveTo>
                  <a:lnTo>
                    <a:pt x="1405" y="102"/>
                  </a:lnTo>
                  <a:lnTo>
                    <a:pt x="1716" y="132"/>
                  </a:lnTo>
                  <a:lnTo>
                    <a:pt x="1540" y="395"/>
                  </a:lnTo>
                  <a:lnTo>
                    <a:pt x="1519" y="344"/>
                  </a:lnTo>
                  <a:lnTo>
                    <a:pt x="1472" y="369"/>
                  </a:lnTo>
                  <a:lnTo>
                    <a:pt x="1413" y="391"/>
                  </a:lnTo>
                  <a:lnTo>
                    <a:pt x="1373" y="403"/>
                  </a:lnTo>
                  <a:lnTo>
                    <a:pt x="1328" y="418"/>
                  </a:lnTo>
                  <a:lnTo>
                    <a:pt x="1274" y="433"/>
                  </a:lnTo>
                  <a:lnTo>
                    <a:pt x="1219" y="447"/>
                  </a:lnTo>
                  <a:lnTo>
                    <a:pt x="1160" y="458"/>
                  </a:lnTo>
                  <a:lnTo>
                    <a:pt x="1117" y="464"/>
                  </a:lnTo>
                  <a:lnTo>
                    <a:pt x="1062" y="472"/>
                  </a:lnTo>
                  <a:lnTo>
                    <a:pt x="1007" y="479"/>
                  </a:lnTo>
                  <a:lnTo>
                    <a:pt x="968" y="479"/>
                  </a:lnTo>
                  <a:lnTo>
                    <a:pt x="916" y="483"/>
                  </a:lnTo>
                  <a:lnTo>
                    <a:pt x="872" y="479"/>
                  </a:lnTo>
                  <a:lnTo>
                    <a:pt x="817" y="475"/>
                  </a:lnTo>
                  <a:lnTo>
                    <a:pt x="766" y="468"/>
                  </a:lnTo>
                  <a:lnTo>
                    <a:pt x="701" y="453"/>
                  </a:lnTo>
                  <a:lnTo>
                    <a:pt x="634" y="439"/>
                  </a:lnTo>
                  <a:lnTo>
                    <a:pt x="576" y="424"/>
                  </a:lnTo>
                  <a:lnTo>
                    <a:pt x="524" y="407"/>
                  </a:lnTo>
                  <a:lnTo>
                    <a:pt x="476" y="391"/>
                  </a:lnTo>
                  <a:lnTo>
                    <a:pt x="435" y="373"/>
                  </a:lnTo>
                  <a:lnTo>
                    <a:pt x="384" y="349"/>
                  </a:lnTo>
                  <a:lnTo>
                    <a:pt x="344" y="326"/>
                  </a:lnTo>
                  <a:lnTo>
                    <a:pt x="293" y="293"/>
                  </a:lnTo>
                  <a:lnTo>
                    <a:pt x="242" y="256"/>
                  </a:lnTo>
                  <a:lnTo>
                    <a:pt x="205" y="226"/>
                  </a:lnTo>
                  <a:lnTo>
                    <a:pt x="157" y="186"/>
                  </a:lnTo>
                  <a:lnTo>
                    <a:pt x="124" y="158"/>
                  </a:lnTo>
                  <a:lnTo>
                    <a:pt x="102" y="132"/>
                  </a:lnTo>
                  <a:lnTo>
                    <a:pt x="62" y="88"/>
                  </a:lnTo>
                  <a:lnTo>
                    <a:pt x="0" y="0"/>
                  </a:lnTo>
                  <a:lnTo>
                    <a:pt x="91" y="88"/>
                  </a:lnTo>
                  <a:lnTo>
                    <a:pt x="135" y="124"/>
                  </a:lnTo>
                  <a:lnTo>
                    <a:pt x="175" y="158"/>
                  </a:lnTo>
                  <a:lnTo>
                    <a:pt x="219" y="186"/>
                  </a:lnTo>
                  <a:lnTo>
                    <a:pt x="263" y="209"/>
                  </a:lnTo>
                  <a:lnTo>
                    <a:pt x="307" y="231"/>
                  </a:lnTo>
                  <a:lnTo>
                    <a:pt x="355" y="253"/>
                  </a:lnTo>
                  <a:lnTo>
                    <a:pt x="395" y="267"/>
                  </a:lnTo>
                  <a:lnTo>
                    <a:pt x="439" y="282"/>
                  </a:lnTo>
                  <a:lnTo>
                    <a:pt x="487" y="293"/>
                  </a:lnTo>
                  <a:lnTo>
                    <a:pt x="534" y="301"/>
                  </a:lnTo>
                  <a:lnTo>
                    <a:pt x="571" y="309"/>
                  </a:lnTo>
                  <a:lnTo>
                    <a:pt x="622" y="312"/>
                  </a:lnTo>
                  <a:lnTo>
                    <a:pt x="673" y="318"/>
                  </a:lnTo>
                  <a:lnTo>
                    <a:pt x="718" y="318"/>
                  </a:lnTo>
                  <a:lnTo>
                    <a:pt x="766" y="318"/>
                  </a:lnTo>
                  <a:lnTo>
                    <a:pt x="828" y="318"/>
                  </a:lnTo>
                  <a:lnTo>
                    <a:pt x="890" y="311"/>
                  </a:lnTo>
                  <a:lnTo>
                    <a:pt x="949" y="304"/>
                  </a:lnTo>
                  <a:lnTo>
                    <a:pt x="1000" y="296"/>
                  </a:lnTo>
                  <a:lnTo>
                    <a:pt x="1058" y="285"/>
                  </a:lnTo>
                  <a:lnTo>
                    <a:pt x="1106" y="274"/>
                  </a:lnTo>
                  <a:lnTo>
                    <a:pt x="1156" y="260"/>
                  </a:lnTo>
                  <a:lnTo>
                    <a:pt x="1212" y="245"/>
                  </a:lnTo>
                  <a:lnTo>
                    <a:pt x="1259" y="231"/>
                  </a:lnTo>
                  <a:lnTo>
                    <a:pt x="1318" y="209"/>
                  </a:lnTo>
                  <a:lnTo>
                    <a:pt x="1362" y="190"/>
                  </a:lnTo>
                  <a:lnTo>
                    <a:pt x="1427" y="153"/>
                  </a:lnTo>
                </a:path>
              </a:pathLst>
            </a:custGeom>
            <a:solidFill>
              <a:srgbClr val="99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C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grpSp>
          <p:nvGrpSpPr>
            <p:cNvPr id="42" name="Group 40">
              <a:extLst>
                <a:ext uri="{FF2B5EF4-FFF2-40B4-BE49-F238E27FC236}">
                  <a16:creationId xmlns:a16="http://schemas.microsoft.com/office/drawing/2014/main" id="{8F572D60-2F2B-4430-B441-857AB1679B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20" y="1632"/>
              <a:ext cx="1296" cy="1296"/>
              <a:chOff x="2016" y="1920"/>
              <a:chExt cx="1680" cy="1680"/>
            </a:xfrm>
          </p:grpSpPr>
          <p:sp>
            <p:nvSpPr>
              <p:cNvPr id="50" name="Oval 41">
                <a:extLst>
                  <a:ext uri="{FF2B5EF4-FFF2-40B4-BE49-F238E27FC236}">
                    <a16:creationId xmlns:a16="http://schemas.microsoft.com/office/drawing/2014/main" id="{6C7872E9-47EA-451C-817A-332FDFE5410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3300"/>
                  </a:gs>
                  <a:gs pos="100000">
                    <a:srgbClr val="FF3300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EC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  <p:sp>
            <p:nvSpPr>
              <p:cNvPr id="51" name="Freeform 42">
                <a:extLst>
                  <a:ext uri="{FF2B5EF4-FFF2-40B4-BE49-F238E27FC236}">
                    <a16:creationId xmlns:a16="http://schemas.microsoft.com/office/drawing/2014/main" id="{92C3061A-530B-4C87-BDA7-6211180CA7B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EC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 Box 43">
                  <a:extLst>
                    <a:ext uri="{FF2B5EF4-FFF2-40B4-BE49-F238E27FC236}">
                      <a16:creationId xmlns:a16="http://schemas.microsoft.com/office/drawing/2014/main" id="{4E66BA09-289A-470F-985A-C86B5E65B63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01" y="2969"/>
                  <a:ext cx="418" cy="2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EC" b="1" i="1" smtClean="0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b="1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𝑪𝑹</m:t>
                            </m:r>
                          </m:e>
                          <m:sub>
                            <m:r>
                              <a:rPr lang="es-MX" b="1" i="1">
                                <a:solidFill>
                                  <a:schemeClr val="accent4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n-US" altLang="es-EC" b="1" dirty="0">
                    <a:solidFill>
                      <a:schemeClr val="accent4">
                        <a:lumMod val="1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07563" name="Text 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01" y="2969"/>
                  <a:ext cx="418" cy="22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166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s-EC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 Box 44">
                  <a:extLst>
                    <a:ext uri="{FF2B5EF4-FFF2-40B4-BE49-F238E27FC236}">
                      <a16:creationId xmlns:a16="http://schemas.microsoft.com/office/drawing/2014/main" id="{276983E7-9A17-40B9-8BE9-30CF71A88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66" y="1139"/>
                  <a:ext cx="237" cy="2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C" sz="1600" b="1" i="1">
                            <a:solidFill>
                              <a:schemeClr val="accent4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altLang="es-EC" sz="1600" b="1" dirty="0">
                    <a:solidFill>
                      <a:schemeClr val="accent4">
                        <a:lumMod val="1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107564" name="Text 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666" y="1139"/>
                  <a:ext cx="237" cy="20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s-EC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46">
                  <a:extLst>
                    <a:ext uri="{FF2B5EF4-FFF2-40B4-BE49-F238E27FC236}">
                      <a16:creationId xmlns:a16="http://schemas.microsoft.com/office/drawing/2014/main" id="{AFEEAE9E-F2C9-4760-8C95-A4A6A553751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347" y="1466"/>
                  <a:ext cx="385" cy="22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s-EC" b="1" i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</a:rPr>
                        <m:t>𝑯𝑯</m:t>
                      </m:r>
                    </m:oMath>
                  </a14:m>
                  <a:r>
                    <a:rPr lang="en-US" altLang="es-EC" b="1" dirty="0">
                      <a:solidFill>
                        <a:schemeClr val="accent4">
                          <a:lumMod val="10000"/>
                        </a:schemeClr>
                      </a:solidFill>
                    </a:rPr>
                    <a:t>I</a:t>
                  </a:r>
                </a:p>
              </p:txBody>
            </p:sp>
          </mc:Choice>
          <mc:Fallback xmlns="">
            <p:sp>
              <p:nvSpPr>
                <p:cNvPr id="107566" name="Text 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347" y="1466"/>
                  <a:ext cx="385" cy="226"/>
                </a:xfrm>
                <a:prstGeom prst="rect">
                  <a:avLst/>
                </a:prstGeom>
                <a:blipFill>
                  <a:blip r:embed="rId4"/>
                  <a:stretch>
                    <a:fillRect t="-10000" r="-8000" b="-2666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s-EC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 Box 47">
              <a:extLst>
                <a:ext uri="{FF2B5EF4-FFF2-40B4-BE49-F238E27FC236}">
                  <a16:creationId xmlns:a16="http://schemas.microsoft.com/office/drawing/2014/main" id="{87BAF2C3-FDE0-4041-AF5A-77107BFC2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318" y="2935"/>
              <a:ext cx="2407" cy="3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Venta</a:t>
              </a:r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al </a:t>
              </a:r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por</a:t>
              </a:r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</a:t>
              </a:r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menor</a:t>
              </a:r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de </a:t>
              </a:r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zapatería</a:t>
              </a:r>
              <a:endParaRPr lang="en-US" altLang="es-EC" sz="1600" b="1" dirty="0">
                <a:solidFill>
                  <a:schemeClr val="accent4">
                    <a:lumMod val="10000"/>
                  </a:schemeClr>
                </a:solidFill>
              </a:endParaRPr>
            </a:p>
            <a:p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▲ 0,6890</a:t>
              </a:r>
            </a:p>
          </p:txBody>
        </p:sp>
        <p:sp>
          <p:nvSpPr>
            <p:cNvPr id="47" name="Text Box 48">
              <a:extLst>
                <a:ext uri="{FF2B5EF4-FFF2-40B4-BE49-F238E27FC236}">
                  <a16:creationId xmlns:a16="http://schemas.microsoft.com/office/drawing/2014/main" id="{F094AD3C-C126-484C-8345-5D64F922EB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77" y="3300"/>
              <a:ext cx="749" cy="2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 altLang="es-EC" b="1" dirty="0">
                <a:solidFill>
                  <a:schemeClr val="accent4">
                    <a:lumMod val="10000"/>
                  </a:schemeClr>
                </a:solidFill>
              </a:endParaRPr>
            </a:p>
          </p:txBody>
        </p:sp>
        <p:sp>
          <p:nvSpPr>
            <p:cNvPr id="48" name="Text Box 49">
              <a:extLst>
                <a:ext uri="{FF2B5EF4-FFF2-40B4-BE49-F238E27FC236}">
                  <a16:creationId xmlns:a16="http://schemas.microsoft.com/office/drawing/2014/main" id="{5372C6FF-C36D-4596-AD3E-1D56C65CA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3" y="749"/>
              <a:ext cx="3240" cy="5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Fabricación</a:t>
              </a:r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de </a:t>
              </a:r>
              <a:r>
                <a:rPr lang="en-US" altLang="es-EC" sz="1600" b="1" dirty="0" err="1">
                  <a:solidFill>
                    <a:schemeClr val="accent4">
                      <a:lumMod val="10000"/>
                    </a:schemeClr>
                  </a:solidFill>
                </a:rPr>
                <a:t>calzado</a:t>
              </a:r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 de </a:t>
              </a:r>
            </a:p>
            <a:p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Cuero</a:t>
              </a:r>
            </a:p>
            <a:p>
              <a:r>
                <a:rPr lang="en-US" altLang="es-EC" sz="1600" b="1" dirty="0">
                  <a:solidFill>
                    <a:schemeClr val="accent4">
                      <a:lumMod val="10000"/>
                    </a:schemeClr>
                  </a:solidFill>
                </a:rPr>
                <a:t>▲ 0,8721</a:t>
              </a:r>
            </a:p>
          </p:txBody>
        </p:sp>
        <p:sp>
          <p:nvSpPr>
            <p:cNvPr id="49" name="Text Box 51">
              <a:extLst>
                <a:ext uri="{FF2B5EF4-FFF2-40B4-BE49-F238E27FC236}">
                  <a16:creationId xmlns:a16="http://schemas.microsoft.com/office/drawing/2014/main" id="{CE29923C-4C7F-4A9E-86E9-F05916ED2D9D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2047" y="2169"/>
              <a:ext cx="1670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es-EC" sz="2000" b="1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Concentración</a:t>
              </a:r>
              <a:endParaRPr lang="en-US" altLang="es-EC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52" name="Text Box 46">
            <a:extLst>
              <a:ext uri="{FF2B5EF4-FFF2-40B4-BE49-F238E27FC236}">
                <a16:creationId xmlns:a16="http://schemas.microsoft.com/office/drawing/2014/main" id="{4D84C1A9-545C-4AA2-906E-82D32B6CB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2008" y="836712"/>
            <a:ext cx="35451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C" sz="1600" b="1" dirty="0">
                <a:solidFill>
                  <a:schemeClr val="accent4">
                    <a:lumMod val="10000"/>
                  </a:schemeClr>
                </a:solidFill>
              </a:rPr>
              <a:t>Fabricación de calzado de caucho y plástico</a:t>
            </a: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▲ 0,0755</a:t>
            </a:r>
          </a:p>
        </p:txBody>
      </p:sp>
      <p:sp>
        <p:nvSpPr>
          <p:cNvPr id="53" name="Text Box 46">
            <a:extLst>
              <a:ext uri="{FF2B5EF4-FFF2-40B4-BE49-F238E27FC236}">
                <a16:creationId xmlns:a16="http://schemas.microsoft.com/office/drawing/2014/main" id="{850E0940-E714-4D54-8CC6-F47FE7D57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08521" y="2780928"/>
            <a:ext cx="33460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▼ 0,0028</a:t>
            </a:r>
          </a:p>
        </p:txBody>
      </p:sp>
      <p:sp>
        <p:nvSpPr>
          <p:cNvPr id="54" name="Text Box 49">
            <a:extLst>
              <a:ext uri="{FF2B5EF4-FFF2-40B4-BE49-F238E27FC236}">
                <a16:creationId xmlns:a16="http://schemas.microsoft.com/office/drawing/2014/main" id="{BA3CD5E5-A358-4C7F-BDF8-BAC3BF9E4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431" y="2124145"/>
            <a:ext cx="342112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Fabricación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cuero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regenerado</a:t>
            </a:r>
            <a:endParaRPr lang="en-US" altLang="es-EC" sz="1600" b="1" dirty="0">
              <a:solidFill>
                <a:schemeClr val="accent4">
                  <a:lumMod val="10000"/>
                </a:schemeClr>
              </a:solidFill>
            </a:endParaRPr>
          </a:p>
          <a:p>
            <a:endParaRPr lang="en-US" altLang="es-EC" sz="1600" b="1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▼ 0,1468</a:t>
            </a:r>
          </a:p>
        </p:txBody>
      </p:sp>
      <p:sp>
        <p:nvSpPr>
          <p:cNvPr id="55" name="Text Box 47">
            <a:extLst>
              <a:ext uri="{FF2B5EF4-FFF2-40B4-BE49-F238E27FC236}">
                <a16:creationId xmlns:a16="http://schemas.microsoft.com/office/drawing/2014/main" id="{D95E05E7-273E-476E-83A1-33089452B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536" y="5508521"/>
            <a:ext cx="36991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Fabricación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calzado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cuero</a:t>
            </a:r>
            <a:endParaRPr lang="en-US" altLang="es-EC" sz="1600" b="1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 ▼ 0,2472</a:t>
            </a:r>
          </a:p>
        </p:txBody>
      </p:sp>
      <p:sp>
        <p:nvSpPr>
          <p:cNvPr id="56" name="Text Box 49">
            <a:extLst>
              <a:ext uri="{FF2B5EF4-FFF2-40B4-BE49-F238E27FC236}">
                <a16:creationId xmlns:a16="http://schemas.microsoft.com/office/drawing/2014/main" id="{8B5A6642-4CCF-4286-AA0A-EAC0AFF52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6558" y="5213594"/>
            <a:ext cx="3608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Venta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al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por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menor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</a:t>
            </a: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zapatería</a:t>
            </a:r>
            <a:endParaRPr lang="en-US" altLang="es-EC" sz="1600" b="1" dirty="0">
              <a:solidFill>
                <a:schemeClr val="accent4">
                  <a:lumMod val="10000"/>
                </a:schemeClr>
              </a:solidFill>
            </a:endParaRP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▼ 0,0832</a:t>
            </a:r>
          </a:p>
        </p:txBody>
      </p:sp>
      <p:sp>
        <p:nvSpPr>
          <p:cNvPr id="57" name="Text Box 49">
            <a:extLst>
              <a:ext uri="{FF2B5EF4-FFF2-40B4-BE49-F238E27FC236}">
                <a16:creationId xmlns:a16="http://schemas.microsoft.com/office/drawing/2014/main" id="{1CB7CE8E-CC28-489B-88BE-99269D006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667" y="3861048"/>
            <a:ext cx="31908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Fabricación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calzado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de </a:t>
            </a:r>
            <a:r>
              <a:rPr lang="en-US" altLang="es-EC" sz="1600" b="1" dirty="0" err="1">
                <a:solidFill>
                  <a:schemeClr val="accent4">
                    <a:lumMod val="10000"/>
                  </a:schemeClr>
                </a:solidFill>
              </a:rPr>
              <a:t>caucho</a:t>
            </a:r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r>
              <a:rPr lang="en-US" altLang="es-EC" sz="1600" b="1" dirty="0">
                <a:solidFill>
                  <a:schemeClr val="accent4">
                    <a:lumMod val="10000"/>
                  </a:schemeClr>
                </a:solidFill>
              </a:rPr>
              <a:t>▲ 0,5147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 Box 46">
                <a:extLst>
                  <a:ext uri="{FF2B5EF4-FFF2-40B4-BE49-F238E27FC236}">
                    <a16:creationId xmlns:a16="http://schemas.microsoft.com/office/drawing/2014/main" id="{B1171F67-BEBC-45EC-BC90-80C8EF521C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7796" y="4987197"/>
                <a:ext cx="57419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C" b="1" i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EC" b="1" i="1" smtClean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Cambria Math" panose="02040503050406030204" pitchFamily="18" charset="0"/>
                        </a:rPr>
                        <m:t>𝑰𝑫</m:t>
                      </m:r>
                    </m:oMath>
                  </m:oMathPara>
                </a14:m>
                <a:endParaRPr lang="en-US" altLang="es-EC" b="1" dirty="0">
                  <a:solidFill>
                    <a:schemeClr val="accent4">
                      <a:lumMod val="1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8" name="Text Box 46">
                <a:extLst>
                  <a:ext uri="{FF2B5EF4-FFF2-40B4-BE49-F238E27FC236}">
                    <a16:creationId xmlns:a16="http://schemas.microsoft.com/office/drawing/2014/main" id="{B1171F67-BEBC-45EC-BC90-80C8EF521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7796" y="4987197"/>
                <a:ext cx="57419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46">
            <a:extLst>
              <a:ext uri="{FF2B5EF4-FFF2-40B4-BE49-F238E27FC236}">
                <a16:creationId xmlns:a16="http://schemas.microsoft.com/office/drawing/2014/main" id="{423BFF78-A1BA-4622-997A-063E862D1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86" y="6474822"/>
            <a:ext cx="518919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s-EC" sz="1600" dirty="0">
                <a:solidFill>
                  <a:schemeClr val="accent4">
                    <a:lumMod val="10000"/>
                  </a:schemeClr>
                </a:solidFill>
              </a:rPr>
              <a:t>▲ Alta </a:t>
            </a:r>
            <a:r>
              <a:rPr lang="en-US" altLang="es-EC" sz="1600" dirty="0" err="1">
                <a:solidFill>
                  <a:schemeClr val="accent4">
                    <a:lumMod val="10000"/>
                  </a:schemeClr>
                </a:solidFill>
              </a:rPr>
              <a:t>concentración</a:t>
            </a:r>
            <a:r>
              <a:rPr lang="en-US" altLang="es-EC" sz="1600" dirty="0">
                <a:solidFill>
                  <a:schemeClr val="accent4">
                    <a:lumMod val="10000"/>
                  </a:schemeClr>
                </a:solidFill>
              </a:rPr>
              <a:t>  ▼ Baja </a:t>
            </a:r>
            <a:r>
              <a:rPr lang="en-US" altLang="es-EC" sz="1600" dirty="0" err="1">
                <a:solidFill>
                  <a:schemeClr val="accent4">
                    <a:lumMod val="10000"/>
                  </a:schemeClr>
                </a:solidFill>
              </a:rPr>
              <a:t>concentración</a:t>
            </a:r>
            <a:endParaRPr lang="en-US" altLang="es-EC" sz="1600" dirty="0">
              <a:solidFill>
                <a:schemeClr val="accent4">
                  <a:lumMod val="10000"/>
                </a:schemeClr>
              </a:solidFill>
            </a:endParaRP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82F893E4-3657-4C7B-884A-E63BCB7A2AB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877411" y="1674904"/>
            <a:ext cx="438944" cy="385944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2C4AB9F5-93F8-460A-A0E0-FB6353850DD0}"/>
              </a:ext>
            </a:extLst>
          </p:cNvPr>
          <p:cNvCxnSpPr>
            <a:cxnSpLocks/>
          </p:cNvCxnSpPr>
          <p:nvPr/>
        </p:nvCxnSpPr>
        <p:spPr bwMode="auto">
          <a:xfrm flipH="1">
            <a:off x="1867983" y="2502912"/>
            <a:ext cx="410895" cy="350024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63CA5431-1F3B-4BBD-9E64-4AE7FA45D070}"/>
              </a:ext>
            </a:extLst>
          </p:cNvPr>
          <p:cNvCxnSpPr>
            <a:cxnSpLocks/>
          </p:cNvCxnSpPr>
          <p:nvPr/>
        </p:nvCxnSpPr>
        <p:spPr bwMode="auto">
          <a:xfrm flipH="1">
            <a:off x="3199579" y="5301208"/>
            <a:ext cx="364309" cy="265940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C8E68DD2-A443-4397-9AEF-6CA14B743F2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117659" y="4941168"/>
            <a:ext cx="417865" cy="168461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2D03434F-F402-44D3-ABF4-7BB1DCBC3C05}"/>
              </a:ext>
            </a:extLst>
          </p:cNvPr>
          <p:cNvCxnSpPr>
            <a:cxnSpLocks/>
          </p:cNvCxnSpPr>
          <p:nvPr/>
        </p:nvCxnSpPr>
        <p:spPr bwMode="auto">
          <a:xfrm flipV="1">
            <a:off x="6565956" y="4365420"/>
            <a:ext cx="396408" cy="291294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E28B1117-FA2D-4C81-8513-C0E8D39E980F}"/>
              </a:ext>
            </a:extLst>
          </p:cNvPr>
          <p:cNvCxnSpPr>
            <a:cxnSpLocks/>
          </p:cNvCxnSpPr>
          <p:nvPr/>
        </p:nvCxnSpPr>
        <p:spPr bwMode="auto">
          <a:xfrm>
            <a:off x="6621994" y="4912677"/>
            <a:ext cx="335470" cy="272042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C2B818BF-E8A5-496B-9287-F82A816E1B5F}"/>
              </a:ext>
            </a:extLst>
          </p:cNvPr>
          <p:cNvCxnSpPr>
            <a:cxnSpLocks/>
          </p:cNvCxnSpPr>
          <p:nvPr/>
        </p:nvCxnSpPr>
        <p:spPr bwMode="auto">
          <a:xfrm flipV="1">
            <a:off x="6407840" y="1409514"/>
            <a:ext cx="396408" cy="291294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8DBDFBBC-E48B-4879-B77A-51EEBAE418A5}"/>
              </a:ext>
            </a:extLst>
          </p:cNvPr>
          <p:cNvCxnSpPr>
            <a:cxnSpLocks/>
          </p:cNvCxnSpPr>
          <p:nvPr/>
        </p:nvCxnSpPr>
        <p:spPr bwMode="auto">
          <a:xfrm>
            <a:off x="6444208" y="1916832"/>
            <a:ext cx="335470" cy="272042"/>
          </a:xfrm>
          <a:prstGeom prst="straightConnector1">
            <a:avLst/>
          </a:prstGeom>
          <a:ln>
            <a:solidFill>
              <a:schemeClr val="accent4">
                <a:lumMod val="10000"/>
              </a:schemeClr>
            </a:solidFill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75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1AAFAA-5094-463D-8C66-931CB2EA9C6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US" altLang="en-US"/>
              <a:t>www.themegallery.com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225E4DE1-679C-464F-B33F-5638952DF6F1}"/>
              </a:ext>
            </a:extLst>
          </p:cNvPr>
          <p:cNvGrpSpPr/>
          <p:nvPr/>
        </p:nvGrpSpPr>
        <p:grpSpPr>
          <a:xfrm>
            <a:off x="539552" y="2420888"/>
            <a:ext cx="8364279" cy="2734275"/>
            <a:chOff x="672217" y="2782957"/>
            <a:chExt cx="8364279" cy="2734275"/>
          </a:xfrm>
        </p:grpSpPr>
        <p:sp>
          <p:nvSpPr>
            <p:cNvPr id="7" name="AutoShape 16">
              <a:extLst>
                <a:ext uri="{FF2B5EF4-FFF2-40B4-BE49-F238E27FC236}">
                  <a16:creationId xmlns:a16="http://schemas.microsoft.com/office/drawing/2014/main" id="{D368A33D-55AE-4FB1-8DAA-D43199FAD3A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732104" y="2782957"/>
              <a:ext cx="2035696" cy="753926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091A"/>
                </a:gs>
                <a:gs pos="50000">
                  <a:srgbClr val="00091A"/>
                </a:gs>
                <a:gs pos="100000">
                  <a:srgbClr val="00091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8" name="AutoShape 17">
              <a:extLst>
                <a:ext uri="{FF2B5EF4-FFF2-40B4-BE49-F238E27FC236}">
                  <a16:creationId xmlns:a16="http://schemas.microsoft.com/office/drawing/2014/main" id="{60D95A34-9354-4C98-8DE5-338869614A5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63591" y="2915478"/>
              <a:ext cx="2193870" cy="1040430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091A"/>
                </a:gs>
                <a:gs pos="50000">
                  <a:srgbClr val="00091A"/>
                </a:gs>
                <a:gs pos="100000">
                  <a:srgbClr val="00091A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9" name="AutoShape 18">
              <a:extLst>
                <a:ext uri="{FF2B5EF4-FFF2-40B4-BE49-F238E27FC236}">
                  <a16:creationId xmlns:a16="http://schemas.microsoft.com/office/drawing/2014/main" id="{6ABD6D7F-C407-41B8-8F8C-A6B9B9F80E1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672217" y="3193774"/>
              <a:ext cx="2031226" cy="945568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0091A"/>
                </a:gs>
                <a:gs pos="50000">
                  <a:srgbClr val="00091A"/>
                </a:gs>
                <a:gs pos="100000">
                  <a:srgbClr val="00091A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10" name="Text Box 23">
              <a:extLst>
                <a:ext uri="{FF2B5EF4-FFF2-40B4-BE49-F238E27FC236}">
                  <a16:creationId xmlns:a16="http://schemas.microsoft.com/office/drawing/2014/main" id="{2A079FEA-F0AB-48E8-AE16-B14AA4183034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003689" y="3509963"/>
              <a:ext cx="136447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s-EC" dirty="0" err="1">
                  <a:solidFill>
                    <a:schemeClr val="bg1"/>
                  </a:solidFill>
                </a:rPr>
                <a:t>Inequitativo</a:t>
              </a:r>
              <a:endParaRPr lang="en-US" altLang="es-EC" dirty="0">
                <a:solidFill>
                  <a:schemeClr val="bg1"/>
                </a:solidFill>
              </a:endParaRPr>
            </a:p>
          </p:txBody>
        </p:sp>
        <p:sp>
          <p:nvSpPr>
            <p:cNvPr id="11" name="Text Box 24">
              <a:extLst>
                <a:ext uri="{FF2B5EF4-FFF2-40B4-BE49-F238E27FC236}">
                  <a16:creationId xmlns:a16="http://schemas.microsoft.com/office/drawing/2014/main" id="{7102503A-31A8-4587-AA46-494B30FEE1F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7194374" y="3025379"/>
              <a:ext cx="119776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es-EC" dirty="0" err="1">
                  <a:solidFill>
                    <a:schemeClr val="bg1"/>
                  </a:solidFill>
                </a:rPr>
                <a:t>Equitativo</a:t>
              </a:r>
              <a:endParaRPr lang="en-US" altLang="es-EC" dirty="0">
                <a:solidFill>
                  <a:schemeClr val="bg1"/>
                </a:solidFill>
              </a:endParaRPr>
            </a:p>
          </p:txBody>
        </p:sp>
        <p:sp>
          <p:nvSpPr>
            <p:cNvPr id="12" name="Text Box 25">
              <a:extLst>
                <a:ext uri="{FF2B5EF4-FFF2-40B4-BE49-F238E27FC236}">
                  <a16:creationId xmlns:a16="http://schemas.microsoft.com/office/drawing/2014/main" id="{FC4A8F45-CF88-4460-9C12-C4762D63E120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833906" y="3226317"/>
              <a:ext cx="1928733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altLang="es-EC" dirty="0" err="1">
                  <a:solidFill>
                    <a:schemeClr val="bg1"/>
                  </a:solidFill>
                </a:rPr>
                <a:t>Moderadamente</a:t>
              </a:r>
              <a:r>
                <a:rPr lang="en-US" altLang="es-EC" dirty="0">
                  <a:solidFill>
                    <a:schemeClr val="bg1"/>
                  </a:solidFill>
                </a:rPr>
                <a:t> </a:t>
              </a:r>
            </a:p>
            <a:p>
              <a:pPr algn="ctr" eaLnBrk="0" hangingPunct="0"/>
              <a:r>
                <a:rPr lang="en-US" altLang="es-EC" dirty="0" err="1">
                  <a:solidFill>
                    <a:schemeClr val="bg1"/>
                  </a:solidFill>
                </a:rPr>
                <a:t>equitativo</a:t>
              </a:r>
              <a:endParaRPr lang="en-US" altLang="es-EC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Conector recto 12">
              <a:extLst>
                <a:ext uri="{FF2B5EF4-FFF2-40B4-BE49-F238E27FC236}">
                  <a16:creationId xmlns:a16="http://schemas.microsoft.com/office/drawing/2014/main" id="{050C1706-6150-4B45-9B49-F2CC25592AE5}"/>
                </a:ext>
              </a:extLst>
            </p:cNvPr>
            <p:cNvCxnSpPr/>
            <p:nvPr/>
          </p:nvCxnSpPr>
          <p:spPr>
            <a:xfrm flipV="1">
              <a:off x="728610" y="3666558"/>
              <a:ext cx="7848872" cy="77055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lecha abajo 4">
              <a:extLst>
                <a:ext uri="{FF2B5EF4-FFF2-40B4-BE49-F238E27FC236}">
                  <a16:creationId xmlns:a16="http://schemas.microsoft.com/office/drawing/2014/main" id="{42A6544D-FD50-4232-BD2C-B20B3917EBF5}"/>
                </a:ext>
              </a:extLst>
            </p:cNvPr>
            <p:cNvSpPr/>
            <p:nvPr/>
          </p:nvSpPr>
          <p:spPr>
            <a:xfrm>
              <a:off x="1862516" y="4414960"/>
              <a:ext cx="532469" cy="576064"/>
            </a:xfrm>
            <a:prstGeom prst="downArrow">
              <a:avLst/>
            </a:prstGeom>
            <a:ln>
              <a:solidFill>
                <a:srgbClr val="00091A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C"/>
            </a:p>
          </p:txBody>
        </p:sp>
        <p:sp>
          <p:nvSpPr>
            <p:cNvPr id="15" name="Flecha abajo 35">
              <a:extLst>
                <a:ext uri="{FF2B5EF4-FFF2-40B4-BE49-F238E27FC236}">
                  <a16:creationId xmlns:a16="http://schemas.microsoft.com/office/drawing/2014/main" id="{8243FB6C-B952-4E09-9F4A-8B62C1F26186}"/>
                </a:ext>
              </a:extLst>
            </p:cNvPr>
            <p:cNvSpPr/>
            <p:nvPr/>
          </p:nvSpPr>
          <p:spPr>
            <a:xfrm>
              <a:off x="4953764" y="4167207"/>
              <a:ext cx="532469" cy="576064"/>
            </a:xfrm>
            <a:prstGeom prst="downArrow">
              <a:avLst/>
            </a:prstGeom>
            <a:ln>
              <a:solidFill>
                <a:srgbClr val="00091A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C"/>
            </a:p>
          </p:txBody>
        </p:sp>
        <p:sp>
          <p:nvSpPr>
            <p:cNvPr id="16" name="Flecha abajo 36">
              <a:extLst>
                <a:ext uri="{FF2B5EF4-FFF2-40B4-BE49-F238E27FC236}">
                  <a16:creationId xmlns:a16="http://schemas.microsoft.com/office/drawing/2014/main" id="{62C810F4-B6A6-47C2-92D7-00B85EC17971}"/>
                </a:ext>
              </a:extLst>
            </p:cNvPr>
            <p:cNvSpPr/>
            <p:nvPr/>
          </p:nvSpPr>
          <p:spPr>
            <a:xfrm>
              <a:off x="8045012" y="3861048"/>
              <a:ext cx="532469" cy="576064"/>
            </a:xfrm>
            <a:prstGeom prst="downArrow">
              <a:avLst/>
            </a:prstGeom>
            <a:ln>
              <a:solidFill>
                <a:srgbClr val="00091A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C"/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4D27DB3-E2E7-4118-BD3A-DAF540ADD0E7}"/>
                </a:ext>
              </a:extLst>
            </p:cNvPr>
            <p:cNvSpPr txBox="1"/>
            <p:nvPr/>
          </p:nvSpPr>
          <p:spPr>
            <a:xfrm>
              <a:off x="1619672" y="5085184"/>
              <a:ext cx="122989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MX" dirty="0"/>
                <a:t>0 a 0,55</a:t>
              </a:r>
              <a:endParaRPr lang="es-EC" dirty="0"/>
            </a:p>
          </p:txBody>
        </p:sp>
        <p:cxnSp>
          <p:nvCxnSpPr>
            <p:cNvPr id="18" name="Conector recto 17">
              <a:extLst>
                <a:ext uri="{FF2B5EF4-FFF2-40B4-BE49-F238E27FC236}">
                  <a16:creationId xmlns:a16="http://schemas.microsoft.com/office/drawing/2014/main" id="{A6163B0A-64F8-4A57-ABCB-95E3CDBB6C9D}"/>
                </a:ext>
              </a:extLst>
            </p:cNvPr>
            <p:cNvCxnSpPr/>
            <p:nvPr/>
          </p:nvCxnSpPr>
          <p:spPr>
            <a:xfrm>
              <a:off x="1685925" y="5454516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9D6CDFF1-F829-4EDF-AAF0-06A76BB72913}"/>
                </a:ext>
              </a:extLst>
            </p:cNvPr>
            <p:cNvCxnSpPr/>
            <p:nvPr/>
          </p:nvCxnSpPr>
          <p:spPr>
            <a:xfrm>
              <a:off x="1745387" y="5517232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DDDD6106-13D5-47C6-9D59-1169B7909D37}"/>
                </a:ext>
              </a:extLst>
            </p:cNvPr>
            <p:cNvCxnSpPr/>
            <p:nvPr/>
          </p:nvCxnSpPr>
          <p:spPr>
            <a:xfrm flipV="1">
              <a:off x="2640330" y="5229200"/>
              <a:ext cx="0" cy="225316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848216D-D6EB-4C92-B8EC-0D9716C769B5}"/>
                </a:ext>
              </a:extLst>
            </p:cNvPr>
            <p:cNvCxnSpPr/>
            <p:nvPr/>
          </p:nvCxnSpPr>
          <p:spPr>
            <a:xfrm flipV="1">
              <a:off x="2699791" y="5229200"/>
              <a:ext cx="1" cy="288032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F94E836B-4C26-408E-BDBD-984A886BF65E}"/>
                </a:ext>
              </a:extLst>
            </p:cNvPr>
            <p:cNvSpPr txBox="1"/>
            <p:nvPr/>
          </p:nvSpPr>
          <p:spPr>
            <a:xfrm>
              <a:off x="4591268" y="4908435"/>
              <a:ext cx="136990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MX" dirty="0"/>
                <a:t>0,55 a 0,7</a:t>
              </a:r>
              <a:endParaRPr lang="es-EC" dirty="0"/>
            </a:p>
          </p:txBody>
        </p: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7EBFCD96-F86C-4189-B7F4-DBBEAEBC1488}"/>
                </a:ext>
              </a:extLst>
            </p:cNvPr>
            <p:cNvCxnSpPr/>
            <p:nvPr/>
          </p:nvCxnSpPr>
          <p:spPr>
            <a:xfrm>
              <a:off x="4797531" y="5277767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>
              <a:extLst>
                <a:ext uri="{FF2B5EF4-FFF2-40B4-BE49-F238E27FC236}">
                  <a16:creationId xmlns:a16="http://schemas.microsoft.com/office/drawing/2014/main" id="{EAF3D37D-0C64-4FA3-906F-01ADDEFC3FF4}"/>
                </a:ext>
              </a:extLst>
            </p:cNvPr>
            <p:cNvCxnSpPr/>
            <p:nvPr/>
          </p:nvCxnSpPr>
          <p:spPr>
            <a:xfrm>
              <a:off x="4856993" y="5340483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088DC4A1-B610-4AFC-815F-D0B9B30E5ED3}"/>
                </a:ext>
              </a:extLst>
            </p:cNvPr>
            <p:cNvCxnSpPr/>
            <p:nvPr/>
          </p:nvCxnSpPr>
          <p:spPr>
            <a:xfrm flipV="1">
              <a:off x="5751936" y="5052451"/>
              <a:ext cx="0" cy="225316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19C0A95B-63E1-4C54-88BC-DADD6D9E5FFD}"/>
                </a:ext>
              </a:extLst>
            </p:cNvPr>
            <p:cNvCxnSpPr/>
            <p:nvPr/>
          </p:nvCxnSpPr>
          <p:spPr>
            <a:xfrm flipV="1">
              <a:off x="5811397" y="5052451"/>
              <a:ext cx="1" cy="288032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0D2871A5-1A79-46D4-84C0-8F401D552089}"/>
                </a:ext>
              </a:extLst>
            </p:cNvPr>
            <p:cNvSpPr txBox="1"/>
            <p:nvPr/>
          </p:nvSpPr>
          <p:spPr>
            <a:xfrm>
              <a:off x="7806605" y="4581128"/>
              <a:ext cx="122989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MX" dirty="0"/>
                <a:t>0,7 a 1</a:t>
              </a:r>
              <a:endParaRPr lang="es-EC" dirty="0"/>
            </a:p>
          </p:txBody>
        </p: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54DBDF0B-FAB1-433C-B99D-C8AAA1504815}"/>
                </a:ext>
              </a:extLst>
            </p:cNvPr>
            <p:cNvCxnSpPr/>
            <p:nvPr/>
          </p:nvCxnSpPr>
          <p:spPr>
            <a:xfrm>
              <a:off x="7748769" y="4928655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E4E1AD00-8502-4813-B235-A2AE9A37AED7}"/>
                </a:ext>
              </a:extLst>
            </p:cNvPr>
            <p:cNvCxnSpPr/>
            <p:nvPr/>
          </p:nvCxnSpPr>
          <p:spPr>
            <a:xfrm>
              <a:off x="7808231" y="4991371"/>
              <a:ext cx="954405" cy="0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5FE70662-6CC0-48FA-AA9D-4240D8C3A585}"/>
                </a:ext>
              </a:extLst>
            </p:cNvPr>
            <p:cNvCxnSpPr/>
            <p:nvPr/>
          </p:nvCxnSpPr>
          <p:spPr>
            <a:xfrm flipV="1">
              <a:off x="8703174" y="4703339"/>
              <a:ext cx="0" cy="225316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883A9C24-5CCE-44C7-9FE0-20D9390CD478}"/>
                </a:ext>
              </a:extLst>
            </p:cNvPr>
            <p:cNvCxnSpPr/>
            <p:nvPr/>
          </p:nvCxnSpPr>
          <p:spPr>
            <a:xfrm flipV="1">
              <a:off x="8762635" y="4703339"/>
              <a:ext cx="1" cy="288032"/>
            </a:xfrm>
            <a:prstGeom prst="line">
              <a:avLst/>
            </a:prstGeom>
            <a:ln>
              <a:solidFill>
                <a:srgbClr val="0009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6039884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163794"/>
      </a:dk1>
      <a:lt1>
        <a:srgbClr val="FFFFFF"/>
      </a:lt1>
      <a:dk2>
        <a:srgbClr val="000000"/>
      </a:dk2>
      <a:lt2>
        <a:srgbClr val="C0C0C0"/>
      </a:lt2>
      <a:accent1>
        <a:srgbClr val="009999"/>
      </a:accent1>
      <a:accent2>
        <a:srgbClr val="990000"/>
      </a:accent2>
      <a:accent3>
        <a:srgbClr val="FFFFFF"/>
      </a:accent3>
      <a:accent4>
        <a:srgbClr val="112D7E"/>
      </a:accent4>
      <a:accent5>
        <a:srgbClr val="AACACA"/>
      </a:accent5>
      <a:accent6>
        <a:srgbClr val="8A0000"/>
      </a:accent6>
      <a:hlink>
        <a:srgbClr val="6699FF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ample 1">
        <a:dk1>
          <a:srgbClr val="163794"/>
        </a:dk1>
        <a:lt1>
          <a:srgbClr val="FFFFFF"/>
        </a:lt1>
        <a:dk2>
          <a:srgbClr val="000000"/>
        </a:dk2>
        <a:lt2>
          <a:srgbClr val="C0C0C0"/>
        </a:lt2>
        <a:accent1>
          <a:srgbClr val="009999"/>
        </a:accent1>
        <a:accent2>
          <a:srgbClr val="990000"/>
        </a:accent2>
        <a:accent3>
          <a:srgbClr val="FFFFFF"/>
        </a:accent3>
        <a:accent4>
          <a:srgbClr val="112D7E"/>
        </a:accent4>
        <a:accent5>
          <a:srgbClr val="AACACA"/>
        </a:accent5>
        <a:accent6>
          <a:srgbClr val="8A0000"/>
        </a:accent6>
        <a:hlink>
          <a:srgbClr val="66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29698D"/>
        </a:dk1>
        <a:lt1>
          <a:srgbClr val="FFFFFF"/>
        </a:lt1>
        <a:dk2>
          <a:srgbClr val="000000"/>
        </a:dk2>
        <a:lt2>
          <a:srgbClr val="A1BABD"/>
        </a:lt2>
        <a:accent1>
          <a:srgbClr val="FF5050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FFB3B3"/>
        </a:accent5>
        <a:accent6>
          <a:srgbClr val="E78A2D"/>
        </a:accent6>
        <a:hlink>
          <a:srgbClr val="00CC99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666699"/>
        </a:dk1>
        <a:lt1>
          <a:srgbClr val="FFFFFF"/>
        </a:lt1>
        <a:dk2>
          <a:srgbClr val="000000"/>
        </a:dk2>
        <a:lt2>
          <a:srgbClr val="C0C0C0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cdb2004c003l</Template>
  <TotalTime>12</TotalTime>
  <Words>110</Words>
  <Application>Microsoft Office PowerPoint</Application>
  <PresentationFormat>Presentación en pantalla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Cambria Math</vt:lpstr>
      <vt:lpstr>Verdana</vt:lpstr>
      <vt:lpstr>Wingdings</vt:lpstr>
      <vt:lpstr>sample</vt:lpstr>
      <vt:lpstr>Diagram</vt:lpstr>
      <vt:lpstr>Presentación de PowerPoint</vt:lpstr>
      <vt:lpstr>Presentación de PowerPoint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JUANPIS</dc:creator>
  <cp:lastModifiedBy>JUANPIS</cp:lastModifiedBy>
  <cp:revision>4</cp:revision>
  <dcterms:created xsi:type="dcterms:W3CDTF">2018-07-04T16:18:05Z</dcterms:created>
  <dcterms:modified xsi:type="dcterms:W3CDTF">2018-07-06T16:48:34Z</dcterms:modified>
</cp:coreProperties>
</file>